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jpeg" ContentType="image/jpeg"/>
  <Override PartName="/ppt/theme/themeOverride3.xml" ContentType="application/vnd.openxmlformats-officedocument.themeOverride+xml"/>
  <Override PartName="/ppt/tags/tag2.xml" ContentType="application/vnd.openxmlformats-officedocument.presentationml.tags+xml"/>
  <Override PartName="/ppt/tags/tag3.xml" ContentType="application/vnd.openxmlformats-officedocument.presentationml.tags+xml"/>
  <Override PartName="/ppt/notesSlides/notesSlide17.xml" ContentType="application/vnd.openxmlformats-officedocument.presentationml.notesSlid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slideLayouts/slideLayout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ustom.xml" ContentType="application/vnd.openxmlformats-officedocument.custom-properti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mp3" ContentType="audio/mp3"/>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59" r:id="rId2"/>
    <p:sldId id="260" r:id="rId3"/>
    <p:sldId id="266" r:id="rId4"/>
    <p:sldId id="261" r:id="rId5"/>
    <p:sldId id="274" r:id="rId6"/>
    <p:sldId id="273" r:id="rId7"/>
    <p:sldId id="263" r:id="rId8"/>
    <p:sldId id="277" r:id="rId9"/>
    <p:sldId id="267" r:id="rId10"/>
    <p:sldId id="272" r:id="rId11"/>
    <p:sldId id="262" r:id="rId12"/>
    <p:sldId id="264" r:id="rId13"/>
    <p:sldId id="270" r:id="rId14"/>
    <p:sldId id="269" r:id="rId15"/>
    <p:sldId id="276" r:id="rId16"/>
    <p:sldId id="279" r:id="rId17"/>
    <p:sldId id="278" r:id="rId18"/>
  </p:sldIdLst>
  <p:sldSz cx="12192000" cy="6858000"/>
  <p:notesSz cx="6858000" cy="9144000"/>
  <p:custDataLst>
    <p:tags r:id="rId2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B04B"/>
    <a:srgbClr val="FF940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2721" autoAdjust="0"/>
    <p:restoredTop sz="94660"/>
  </p:normalViewPr>
  <p:slideViewPr>
    <p:cSldViewPr snapToGrid="0">
      <p:cViewPr varScale="1">
        <p:scale>
          <a:sx n="83" d="100"/>
          <a:sy n="83" d="100"/>
        </p:scale>
        <p:origin x="-90" y="-582"/>
      </p:cViewPr>
      <p:guideLst>
        <p:guide orient="horz" pos="2138"/>
        <p:guide pos="3862"/>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003E37-BE8F-4649-B06A-6C13FBB0E1D9}" type="datetimeFigureOut">
              <a:rPr lang="zh-CN" altLang="en-US" smtClean="0"/>
              <a:pPr/>
              <a:t>2020/10/15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8611A1-4D67-42FF-A04A-6F57821D15B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08611A1-4D67-42FF-A04A-6F57821D15B6}"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08611A1-4D67-42FF-A04A-6F57821D15B6}" type="slidenum">
              <a:rPr lang="zh-CN" altLang="en-US" smtClean="0"/>
              <a:pPr/>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08611A1-4D67-42FF-A04A-6F57821D15B6}" type="slidenum">
              <a:rPr lang="zh-CN" altLang="en-US" smtClean="0"/>
              <a:pPr/>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08611A1-4D67-42FF-A04A-6F57821D15B6}" type="slidenum">
              <a:rPr lang="zh-CN" altLang="en-US" smtClean="0"/>
              <a:pPr/>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08611A1-4D67-42FF-A04A-6F57821D15B6}" type="slidenum">
              <a:rPr lang="zh-CN" altLang="en-US" smtClean="0"/>
              <a:pPr/>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08611A1-4D67-42FF-A04A-6F57821D15B6}" type="slidenum">
              <a:rPr lang="zh-CN" altLang="en-US" smtClean="0"/>
              <a:pPr/>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08611A1-4D67-42FF-A04A-6F57821D15B6}" type="slidenum">
              <a:rPr lang="zh-CN" altLang="en-US" smtClean="0"/>
              <a:pPr/>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08611A1-4D67-42FF-A04A-6F57821D15B6}" type="slidenum">
              <a:rPr lang="zh-CN" altLang="en-US" smtClean="0"/>
              <a:pPr/>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08611A1-4D67-42FF-A04A-6F57821D15B6}" type="slidenum">
              <a:rPr lang="zh-CN" altLang="en-US" smtClean="0"/>
              <a:pPr/>
              <a:t>17</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08611A1-4D67-42FF-A04A-6F57821D15B6}" type="slidenum">
              <a:rPr lang="zh-CN" altLang="en-US" smtClean="0"/>
              <a:pPr/>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08611A1-4D67-42FF-A04A-6F57821D15B6}" type="slidenum">
              <a:rPr lang="zh-CN" altLang="en-US" smtClean="0"/>
              <a:pPr/>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08611A1-4D67-42FF-A04A-6F57821D15B6}" type="slidenum">
              <a:rPr lang="zh-CN" altLang="en-US" smtClean="0"/>
              <a:pPr/>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08611A1-4D67-42FF-A04A-6F57821D15B6}" type="slidenum">
              <a:rPr lang="zh-CN" altLang="en-US" smtClean="0"/>
              <a:pPr/>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08611A1-4D67-42FF-A04A-6F57821D15B6}" type="slidenum">
              <a:rPr lang="zh-CN" altLang="en-US" smtClean="0"/>
              <a:pPr/>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08611A1-4D67-42FF-A04A-6F57821D15B6}" type="slidenum">
              <a:rPr lang="zh-CN" altLang="en-US" smtClean="0"/>
              <a:pPr/>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08611A1-4D67-42FF-A04A-6F57821D15B6}" type="slidenum">
              <a:rPr lang="zh-CN" altLang="en-US" smtClean="0"/>
              <a:pPr/>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08611A1-4D67-42FF-A04A-6F57821D15B6}" type="slidenum">
              <a:rPr lang="zh-CN" altLang="en-US" smtClean="0"/>
              <a:pPr/>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spd="slow" p14:dur="2500" advTm="0">
        <p:checker/>
      </p:transition>
    </mc:Choice>
    <mc:Fallback>
      <p:transition spd="slow" advTm="0">
        <p:checke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2500" advTm="0">
        <p:checker/>
      </p:transition>
    </mc:Choice>
    <mc:Fallback>
      <p:transition spd="slow" advTm="0">
        <p:checker/>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mc:Choice xmlns:p14="http://schemas.microsoft.com/office/powerpoint/2010/main" xmlns="" Requires="p14">
      <p:transition spd="slow" p14:dur="2500" advTm="0">
        <p:checker/>
      </p:transition>
    </mc:Choice>
    <mc:Fallback>
      <p:transition spd="slow" advTm="0">
        <p:checke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video" Target="NULL" TargetMode="External"/><Relationship Id="rId1" Type="http://schemas.openxmlformats.org/officeDocument/2006/relationships/themeOverride" Target="../theme/themeOverride1.xml"/><Relationship Id="rId6" Type="http://schemas.microsoft.com/office/2007/relationships/media" Target="../media/media1.mp3"/><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xmlns="" val="0"/>
              </a:ext>
            </a:extLst>
          </a:blip>
          <a:srcRect t="31350" b="1"/>
          <a:stretch>
            <a:fillRect/>
          </a:stretch>
        </p:blipFill>
        <p:spPr>
          <a:xfrm>
            <a:off x="0" y="783771"/>
            <a:ext cx="12192000" cy="5585898"/>
          </a:xfrm>
          <a:prstGeom prst="rect">
            <a:avLst/>
          </a:prstGeom>
        </p:spPr>
      </p:pic>
      <p:sp>
        <p:nvSpPr>
          <p:cNvPr id="5" name="矩形 4"/>
          <p:cNvSpPr/>
          <p:nvPr/>
        </p:nvSpPr>
        <p:spPr>
          <a:xfrm>
            <a:off x="0" y="2177143"/>
            <a:ext cx="12192000" cy="3091543"/>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cxnSp>
        <p:nvCxnSpPr>
          <p:cNvPr id="7" name="直接连接符 6"/>
          <p:cNvCxnSpPr/>
          <p:nvPr/>
        </p:nvCxnSpPr>
        <p:spPr>
          <a:xfrm flipV="1">
            <a:off x="1416000" y="2182588"/>
            <a:ext cx="9360000"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1416000" y="4637314"/>
            <a:ext cx="9360000"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1278255" y="2321560"/>
            <a:ext cx="9389745" cy="188658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fontAlgn="auto">
              <a:lnSpc>
                <a:spcPts val="7000"/>
              </a:lnSpc>
            </a:pPr>
            <a:r>
              <a:rPr sz="5000" b="1" spc="100" dirty="0" smtClean="0">
                <a:solidFill>
                  <a:schemeClr val="accent4"/>
                </a:solidFill>
                <a:effectLst/>
                <a:uFillTx/>
                <a:latin typeface="微软雅黑" panose="020B0503020204020204" pitchFamily="34" charset="-122"/>
                <a:ea typeface="微软雅黑" panose="020B0503020204020204" pitchFamily="34" charset="-122"/>
              </a:rPr>
              <a:t>关于残疾人就业培训</a:t>
            </a:r>
          </a:p>
          <a:p>
            <a:pPr algn="ctr" fontAlgn="auto">
              <a:lnSpc>
                <a:spcPts val="7000"/>
              </a:lnSpc>
            </a:pPr>
            <a:r>
              <a:rPr sz="5000" b="1" spc="100" dirty="0" smtClean="0">
                <a:solidFill>
                  <a:schemeClr val="accent4"/>
                </a:solidFill>
                <a:effectLst/>
                <a:uFillTx/>
                <a:latin typeface="微软雅黑" panose="020B0503020204020204" pitchFamily="34" charset="-122"/>
                <a:ea typeface="微软雅黑" panose="020B0503020204020204" pitchFamily="34" charset="-122"/>
              </a:rPr>
              <a:t>工作的思考</a:t>
            </a:r>
          </a:p>
        </p:txBody>
      </p:sp>
      <p:sp>
        <p:nvSpPr>
          <p:cNvPr id="11" name="矩形 10"/>
          <p:cNvSpPr/>
          <p:nvPr/>
        </p:nvSpPr>
        <p:spPr>
          <a:xfrm>
            <a:off x="3681075" y="4207956"/>
            <a:ext cx="4829848" cy="398780"/>
          </a:xfrm>
          <a:prstGeom prst="rect">
            <a:avLst/>
          </a:prstGeom>
        </p:spPr>
        <p:txBody>
          <a:bodyPr wrap="square">
            <a:spAutoFit/>
          </a:bodyPr>
          <a:lstStyle/>
          <a:p>
            <a:pPr algn="dist"/>
            <a:r>
              <a:rPr lang="en-US" sz="2000" b="1"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CANJIRENJIUYEPEIUXUN</a:t>
            </a:r>
          </a:p>
        </p:txBody>
      </p:sp>
      <p:pic>
        <p:nvPicPr>
          <p:cNvPr id="13" name="Virginia To Vegas - Colourful">
            <a:hlinkClick r:id="" action="ppaction://media"/>
          </p:cNvPr>
          <p:cNvPicPr>
            <a:picLocks noChangeAspect="1"/>
          </p:cNvPicPr>
          <p:nvPr>
            <a:videoFile r:link="rId2"/>
            <p:extLst>
              <p:ext uri="{DAA4B4D4-6D71-4841-9C94-3DE7FCFB9230}">
                <p14:media xmlns:p14="http://schemas.microsoft.com/office/powerpoint/2010/main" xmlns="" r:embed="rId6"/>
              </p:ext>
            </p:extLst>
          </p:nvPr>
        </p:nvPicPr>
        <p:blipFill>
          <a:blip r:embed="rId7" cstate="print"/>
          <a:stretch>
            <a:fillRect/>
          </a:stretch>
        </p:blipFill>
        <p:spPr>
          <a:xfrm>
            <a:off x="0" y="-664029"/>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500" advTm="0">
        <p:checker/>
      </p:transition>
    </mc:Choice>
    <mc:Fallback>
      <p:transition spd="slow"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0"/>
                            </p:stCondLst>
                            <p:childTnLst>
                              <p:par>
                                <p:cTn id="8" presetID="16" presetClass="entr" presetSubtype="37"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500"/>
                                        <p:tgtEl>
                                          <p:spTgt spid="5"/>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par>
                          <p:cTn id="18" fill="hold">
                            <p:stCondLst>
                              <p:cond delay="1000"/>
                            </p:stCondLst>
                            <p:childTnLst>
                              <p:par>
                                <p:cTn id="19" presetID="38" presetClass="entr" presetSubtype="0" accel="50000" fill="hold" grpId="0" nodeType="afterEffect">
                                  <p:stCondLst>
                                    <p:cond delay="0"/>
                                  </p:stCondLst>
                                  <p:iterate type="lt">
                                    <p:tmPct val="50000"/>
                                  </p:iterate>
                                  <p:childTnLst>
                                    <p:set>
                                      <p:cBhvr>
                                        <p:cTn id="20" dur="1" fill="hold">
                                          <p:stCondLst>
                                            <p:cond delay="0"/>
                                          </p:stCondLst>
                                        </p:cTn>
                                        <p:tgtEl>
                                          <p:spTgt spid="10"/>
                                        </p:tgtEl>
                                        <p:attrNameLst>
                                          <p:attrName>style.visibility</p:attrName>
                                        </p:attrNameLst>
                                      </p:cBhvr>
                                      <p:to>
                                        <p:strVal val="visible"/>
                                      </p:to>
                                    </p:set>
                                    <p:set>
                                      <p:cBhvr>
                                        <p:cTn id="21" dur="455" fill="hold">
                                          <p:stCondLst>
                                            <p:cond delay="0"/>
                                          </p:stCondLst>
                                        </p:cTn>
                                        <p:tgtEl>
                                          <p:spTgt spid="10"/>
                                        </p:tgtEl>
                                        <p:attrNameLst>
                                          <p:attrName>style.rotation</p:attrName>
                                        </p:attrNameLst>
                                      </p:cBhvr>
                                      <p:to>
                                        <p:strVal val="-45.0"/>
                                      </p:to>
                                    </p:set>
                                    <p:anim calcmode="lin" valueType="num">
                                      <p:cBhvr>
                                        <p:cTn id="22" dur="455" fill="hold">
                                          <p:stCondLst>
                                            <p:cond delay="455"/>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23" dur="455"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24" dur="156" decel="50000" autoRev="1" fill="hold">
                                          <p:stCondLst>
                                            <p:cond delay="455"/>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25" dur="136" fill="hold">
                                          <p:stCondLst>
                                            <p:cond delay="864"/>
                                          </p:stCondLst>
                                        </p:cTn>
                                        <p:tgtEl>
                                          <p:spTgt spid="10"/>
                                        </p:tgtEl>
                                        <p:attrNameLst>
                                          <p:attrName>ppt_y</p:attrName>
                                        </p:attrNameLst>
                                      </p:cBhvr>
                                      <p:tavLst>
                                        <p:tav tm="0">
                                          <p:val>
                                            <p:strVal val="#ppt_y-(0.354*#ppt_w-0.172*#ppt_h)"/>
                                          </p:val>
                                        </p:tav>
                                        <p:tav tm="100000">
                                          <p:val>
                                            <p:strVal val="#ppt_y"/>
                                          </p:val>
                                        </p:tav>
                                      </p:tavLst>
                                    </p:anim>
                                  </p:childTnLst>
                                </p:cTn>
                              </p:par>
                            </p:childTnLst>
                          </p:cTn>
                        </p:par>
                        <p:par>
                          <p:cTn id="26" fill="hold">
                            <p:stCondLst>
                              <p:cond delay="8501"/>
                            </p:stCondLst>
                            <p:childTnLst>
                              <p:par>
                                <p:cTn id="27" presetID="47"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32" repeatCount="indefinite" fill="remove" display="0">
                  <p:stCondLst>
                    <p:cond delay="indefinite"/>
                  </p:stCondLst>
                  <p:endCondLst>
                    <p:cond evt="onStopAudio" delay="0">
                      <p:tgtEl>
                        <p:sldTgt/>
                      </p:tgtEl>
                    </p:cond>
                  </p:endCondLst>
                </p:cTn>
                <p:tgtEl>
                  <p:spTgt spid="13"/>
                </p:tgtEl>
              </p:cMediaNode>
            </p:video>
          </p:childTnLst>
        </p:cTn>
      </p:par>
    </p:tnLst>
    <p:bldLst>
      <p:bldP spid="5" grpId="0" animBg="1"/>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667211" y="801689"/>
            <a:ext cx="5857131" cy="259080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42900" y="449944"/>
            <a:ext cx="7598227" cy="5065485"/>
          </a:xfrm>
          <a:prstGeom prst="rect">
            <a:avLst/>
          </a:prstGeom>
        </p:spPr>
      </p:pic>
      <p:sp>
        <p:nvSpPr>
          <p:cNvPr id="7" name="矩形 6"/>
          <p:cNvSpPr/>
          <p:nvPr/>
        </p:nvSpPr>
        <p:spPr>
          <a:xfrm>
            <a:off x="8232188" y="1148912"/>
            <a:ext cx="3800156" cy="1423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6" name="文本框 5"/>
          <p:cNvSpPr txBox="1"/>
          <p:nvPr/>
        </p:nvSpPr>
        <p:spPr>
          <a:xfrm>
            <a:off x="8432164" y="1495133"/>
            <a:ext cx="3396343" cy="95313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zh-CN" altLang="en-US" sz="2800" b="1" dirty="0">
                <a:solidFill>
                  <a:schemeClr val="accent4"/>
                </a:solidFill>
                <a:effectLst/>
                <a:latin typeface="微软雅黑" panose="020B0503020204020204" pitchFamily="34" charset="-122"/>
                <a:ea typeface="微软雅黑" panose="020B0503020204020204" pitchFamily="34" charset="-122"/>
              </a:rPr>
              <a:t>3、残疾人就业</a:t>
            </a:r>
          </a:p>
          <a:p>
            <a:r>
              <a:rPr lang="zh-CN" altLang="en-US" sz="2800" b="1" dirty="0">
                <a:solidFill>
                  <a:schemeClr val="accent4"/>
                </a:solidFill>
                <a:effectLst/>
                <a:latin typeface="微软雅黑" panose="020B0503020204020204" pitchFamily="34" charset="-122"/>
                <a:ea typeface="微软雅黑" panose="020B0503020204020204" pitchFamily="34" charset="-122"/>
              </a:rPr>
              <a:t>     能力有待提高</a:t>
            </a:r>
          </a:p>
        </p:txBody>
      </p:sp>
      <p:sp>
        <p:nvSpPr>
          <p:cNvPr id="9" name="î$lîḍè"/>
          <p:cNvSpPr/>
          <p:nvPr/>
        </p:nvSpPr>
        <p:spPr>
          <a:xfrm>
            <a:off x="8406765" y="3848100"/>
            <a:ext cx="3089275" cy="2363470"/>
          </a:xfrm>
          <a:prstGeom prst="rect">
            <a:avLst/>
          </a:prstGeom>
        </p:spPr>
        <p:txBody>
          <a:bodyPr wrap="square" lIns="144000" tIns="0" rIns="144000" bIns="0">
            <a:noAutofit/>
          </a:bodyPr>
          <a:lstStyle/>
          <a:p>
            <a:pPr>
              <a:lnSpc>
                <a:spcPct val="150000"/>
              </a:lnSpc>
            </a:pP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残疾人普遍存在文化程度低，怕吃苦力，缺乏一技之长，又不想通过就业培训来提高自身素质的现象。</a:t>
            </a:r>
          </a:p>
        </p:txBody>
      </p:sp>
    </p:spTree>
  </p:cSld>
  <p:clrMapOvr>
    <a:masterClrMapping/>
  </p:clrMapOvr>
  <mc:AlternateContent xmlns:mc="http://schemas.openxmlformats.org/markup-compatibility/2006">
    <mc:Choice xmlns:p14="http://schemas.microsoft.com/office/powerpoint/2010/main" xmlns="" Requires="p14">
      <p:transition spd="slow" p14:dur="2500" advTm="0">
        <p:checker/>
      </p:transition>
    </mc:Choice>
    <mc:Fallback>
      <p:transition spd="slow"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3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48665" y="690880"/>
            <a:ext cx="8601075" cy="52197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zh-CN" altLang="en-US" sz="2800" b="1" dirty="0" smtClean="0">
                <a:solidFill>
                  <a:schemeClr val="accent4"/>
                </a:solidFill>
                <a:effectLst/>
                <a:latin typeface="微软雅黑" panose="020B0503020204020204" pitchFamily="34" charset="-122"/>
                <a:ea typeface="微软雅黑" panose="020B0503020204020204" pitchFamily="34" charset="-122"/>
              </a:rPr>
              <a:t>4、残疾人职业需求信息数据仍需进一步完善</a:t>
            </a:r>
          </a:p>
        </p:txBody>
      </p:sp>
      <p:pic>
        <p:nvPicPr>
          <p:cNvPr id="4" name="图片 3" descr="C:\Users\Administrator\Desktop\u=2883982869,3143657913&amp;fm=26&amp;gp=0.jpgu=2883982869,3143657913&amp;fm=26&amp;gp=0"/>
          <p:cNvPicPr>
            <a:picLocks noChangeAspect="1"/>
          </p:cNvPicPr>
          <p:nvPr/>
        </p:nvPicPr>
        <p:blipFill rotWithShape="1">
          <a:blip r:embed="rId3"/>
          <a:srcRect/>
          <a:stretch>
            <a:fillRect/>
          </a:stretch>
        </p:blipFill>
        <p:spPr>
          <a:xfrm flipH="1">
            <a:off x="932180" y="1880235"/>
            <a:ext cx="2879725" cy="2874010"/>
          </a:xfrm>
          <a:prstGeom prst="ellipse">
            <a:avLst/>
          </a:prstGeom>
        </p:spPr>
      </p:pic>
      <p:sp>
        <p:nvSpPr>
          <p:cNvPr id="11" name="椭圆 10"/>
          <p:cNvSpPr/>
          <p:nvPr/>
        </p:nvSpPr>
        <p:spPr>
          <a:xfrm>
            <a:off x="932180" y="1880235"/>
            <a:ext cx="2879725" cy="2879725"/>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15" name="î$lîḍè"/>
          <p:cNvSpPr/>
          <p:nvPr/>
        </p:nvSpPr>
        <p:spPr>
          <a:xfrm>
            <a:off x="1078865" y="4985385"/>
            <a:ext cx="2586990" cy="535940"/>
          </a:xfrm>
          <a:prstGeom prst="rect">
            <a:avLst/>
          </a:prstGeom>
        </p:spPr>
        <p:txBody>
          <a:bodyPr wrap="square" lIns="144000" tIns="0" rIns="144000" bIns="0">
            <a:noAutofit/>
          </a:bodyPr>
          <a:lstStyle/>
          <a:p>
            <a:pPr algn="ctr">
              <a:lnSpc>
                <a:spcPct val="150000"/>
              </a:lnSpc>
            </a:pPr>
            <a:r>
              <a:rPr lang="zh-CN" altLang="en-US" sz="1500" dirty="0">
                <a:latin typeface="微软雅黑" panose="020B0503020204020204" pitchFamily="34" charset="-122"/>
                <a:ea typeface="微软雅黑" panose="020B0503020204020204" pitchFamily="34" charset="-122"/>
              </a:rPr>
              <a:t>由于调查方法不一</a:t>
            </a:r>
            <a:r>
              <a:rPr lang="zh-CN" altLang="en-US" sz="1500" dirty="0">
                <a:latin typeface="微软雅黑" panose="020B0503020204020204" pitchFamily="34" charset="-122"/>
                <a:ea typeface="微软雅黑" panose="020B0503020204020204" pitchFamily="34" charset="-122"/>
                <a:sym typeface="+mn-ea"/>
              </a:rPr>
              <a:t>致</a:t>
            </a:r>
            <a:endParaRPr lang="en-US" altLang="zh-CN" sz="1500" dirty="0">
              <a:latin typeface="微软雅黑" panose="020B0503020204020204" pitchFamily="34" charset="-122"/>
              <a:ea typeface="微软雅黑" panose="020B0503020204020204" pitchFamily="34" charset="-122"/>
            </a:endParaRPr>
          </a:p>
        </p:txBody>
      </p:sp>
      <p:pic>
        <p:nvPicPr>
          <p:cNvPr id="7" name="图片 6" descr="C:\Users\Administrator\Desktop\u=2362643015,3459234351&amp;fm=26&amp;gp=0.jpgu=2362643015,3459234351&amp;fm=26&amp;gp=0"/>
          <p:cNvPicPr>
            <a:picLocks noChangeAspect="1"/>
          </p:cNvPicPr>
          <p:nvPr/>
        </p:nvPicPr>
        <p:blipFill rotWithShape="1">
          <a:blip r:embed="rId4"/>
          <a:srcRect/>
          <a:stretch>
            <a:fillRect/>
          </a:stretch>
        </p:blipFill>
        <p:spPr>
          <a:xfrm>
            <a:off x="4655820" y="1894840"/>
            <a:ext cx="2879725" cy="2879090"/>
          </a:xfrm>
          <a:prstGeom prst="ellipse">
            <a:avLst/>
          </a:prstGeom>
        </p:spPr>
      </p:pic>
      <p:sp>
        <p:nvSpPr>
          <p:cNvPr id="12" name="椭圆 11"/>
          <p:cNvSpPr/>
          <p:nvPr/>
        </p:nvSpPr>
        <p:spPr>
          <a:xfrm>
            <a:off x="4641215" y="1894840"/>
            <a:ext cx="2879725" cy="2879725"/>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17" name="î$lîḍè"/>
          <p:cNvSpPr/>
          <p:nvPr/>
        </p:nvSpPr>
        <p:spPr>
          <a:xfrm>
            <a:off x="4852670" y="4985385"/>
            <a:ext cx="2586990" cy="535940"/>
          </a:xfrm>
          <a:prstGeom prst="rect">
            <a:avLst/>
          </a:prstGeom>
        </p:spPr>
        <p:txBody>
          <a:bodyPr wrap="square" lIns="144000" tIns="0" rIns="144000" bIns="0">
            <a:noAutofit/>
          </a:bodyPr>
          <a:lstStyle/>
          <a:p>
            <a:pPr algn="ctr">
              <a:lnSpc>
                <a:spcPct val="150000"/>
              </a:lnSpc>
            </a:pPr>
            <a:r>
              <a:rPr lang="zh-CN" altLang="en-US" sz="1500" dirty="0">
                <a:latin typeface="微软雅黑" panose="020B0503020204020204" pitchFamily="34" charset="-122"/>
                <a:ea typeface="微软雅黑" panose="020B0503020204020204" pitchFamily="34" charset="-122"/>
              </a:rPr>
              <a:t>宣传口径不一致</a:t>
            </a:r>
          </a:p>
        </p:txBody>
      </p:sp>
      <p:pic>
        <p:nvPicPr>
          <p:cNvPr id="6" name="图片 5" descr="C:\Users\Administrator\Desktop\timg (5).jpgtimg (5)"/>
          <p:cNvPicPr>
            <a:picLocks noChangeAspect="1"/>
          </p:cNvPicPr>
          <p:nvPr/>
        </p:nvPicPr>
        <p:blipFill rotWithShape="1">
          <a:blip r:embed="rId5"/>
          <a:srcRect/>
          <a:stretch>
            <a:fillRect/>
          </a:stretch>
        </p:blipFill>
        <p:spPr>
          <a:xfrm>
            <a:off x="8429625" y="1874520"/>
            <a:ext cx="2879725" cy="2879725"/>
          </a:xfrm>
          <a:prstGeom prst="ellipse">
            <a:avLst/>
          </a:prstGeom>
        </p:spPr>
      </p:pic>
      <p:sp>
        <p:nvSpPr>
          <p:cNvPr id="13" name="椭圆 12"/>
          <p:cNvSpPr/>
          <p:nvPr/>
        </p:nvSpPr>
        <p:spPr>
          <a:xfrm>
            <a:off x="8429625" y="1874520"/>
            <a:ext cx="2879725" cy="2879725"/>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19" name="î$lîḍè"/>
          <p:cNvSpPr/>
          <p:nvPr/>
        </p:nvSpPr>
        <p:spPr>
          <a:xfrm>
            <a:off x="8626475" y="4985385"/>
            <a:ext cx="2586990" cy="535940"/>
          </a:xfrm>
          <a:prstGeom prst="rect">
            <a:avLst/>
          </a:prstGeom>
        </p:spPr>
        <p:txBody>
          <a:bodyPr wrap="square" lIns="144000" tIns="0" rIns="144000" bIns="0">
            <a:noAutofit/>
          </a:bodyPr>
          <a:lstStyle/>
          <a:p>
            <a:pPr algn="ctr">
              <a:lnSpc>
                <a:spcPct val="150000"/>
              </a:lnSpc>
            </a:pPr>
            <a:r>
              <a:rPr lang="zh-CN" altLang="en-US" sz="1500" dirty="0">
                <a:latin typeface="微软雅黑" panose="020B0503020204020204" pitchFamily="34" charset="-122"/>
                <a:ea typeface="微软雅黑" panose="020B0503020204020204" pitchFamily="34" charset="-122"/>
              </a:rPr>
              <a:t>导致残疾人职业培训需求信息不能够完全反映残疾人真实情况。</a:t>
            </a:r>
          </a:p>
        </p:txBody>
      </p:sp>
    </p:spTree>
  </p:cSld>
  <p:clrMapOvr>
    <a:masterClrMapping/>
  </p:clrMapOvr>
  <mc:AlternateContent xmlns:mc="http://schemas.openxmlformats.org/markup-compatibility/2006">
    <mc:Choice xmlns:p14="http://schemas.microsoft.com/office/powerpoint/2010/main" xmlns="" Requires="p14">
      <p:transition spd="slow" p14:dur="2500" advTm="0">
        <p:checker/>
      </p:transition>
    </mc:Choice>
    <mc:Fallback>
      <p:transition spd="slow" advTm="0">
        <p:checker/>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xmlns="" val="0"/>
              </a:ext>
            </a:extLst>
          </a:blip>
          <a:srcRect t="21164" b="8353"/>
          <a:stretch>
            <a:fillRect/>
          </a:stretch>
        </p:blipFill>
        <p:spPr>
          <a:xfrm>
            <a:off x="0" y="526019"/>
            <a:ext cx="12192000" cy="5729638"/>
          </a:xfrm>
          <a:prstGeom prst="rect">
            <a:avLst/>
          </a:prstGeom>
        </p:spPr>
      </p:pic>
      <p:sp>
        <p:nvSpPr>
          <p:cNvPr id="4" name="矩形 3"/>
          <p:cNvSpPr/>
          <p:nvPr/>
        </p:nvSpPr>
        <p:spPr>
          <a:xfrm>
            <a:off x="0" y="1702645"/>
            <a:ext cx="10711543" cy="3452710"/>
          </a:xfrm>
          <a:prstGeom prst="rect">
            <a:avLst/>
          </a:prstGeom>
          <a:solidFill>
            <a:schemeClr val="accent4">
              <a:lumMod val="40000"/>
              <a:lumOff val="6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5" name="文本框 4"/>
          <p:cNvSpPr txBox="1"/>
          <p:nvPr/>
        </p:nvSpPr>
        <p:spPr>
          <a:xfrm>
            <a:off x="966723" y="3613518"/>
            <a:ext cx="6569619" cy="829945"/>
          </a:xfrm>
          <a:prstGeom prst="rect">
            <a:avLst/>
          </a:prstGeom>
          <a:noFill/>
        </p:spPr>
        <p:txBody>
          <a:bodyPr wrap="square" rtlCol="0">
            <a:spAutoFit/>
          </a:bodyPr>
          <a:lstStyle/>
          <a:p>
            <a:r>
              <a:rPr lang="zh-CN" altLang="en-US" sz="4800" b="1" dirty="0">
                <a:solidFill>
                  <a:schemeClr val="bg1"/>
                </a:solidFill>
                <a:latin typeface="微软雅黑" panose="020B0503020204020204" pitchFamily="34" charset="-122"/>
                <a:ea typeface="微软雅黑" panose="020B0503020204020204" pitchFamily="34" charset="-122"/>
              </a:rPr>
              <a:t>建议与对策</a:t>
            </a:r>
          </a:p>
        </p:txBody>
      </p:sp>
      <p:cxnSp>
        <p:nvCxnSpPr>
          <p:cNvPr id="6" name="直接连接符 5"/>
          <p:cNvCxnSpPr/>
          <p:nvPr/>
        </p:nvCxnSpPr>
        <p:spPr>
          <a:xfrm flipV="1">
            <a:off x="1056343" y="3429000"/>
            <a:ext cx="6480000"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967359" y="2292670"/>
            <a:ext cx="6569619" cy="1015663"/>
          </a:xfrm>
          <a:prstGeom prst="rect">
            <a:avLst/>
          </a:prstGeom>
          <a:noFill/>
          <a:effectLst>
            <a:outerShdw blurRad="50800" dist="50800" dir="5400000" sx="41000" sy="41000" algn="ctr" rotWithShape="0">
              <a:srgbClr val="000000">
                <a:alpha val="63000"/>
              </a:srgbClr>
            </a:outerShdw>
          </a:effectLst>
        </p:spPr>
        <p:txBody>
          <a:bodyPr wrap="square" rtlCol="0">
            <a:spAutoFit/>
          </a:bodyPr>
          <a:lstStyle/>
          <a:p>
            <a:r>
              <a:rPr lang="zh-CN" altLang="en-US" sz="6000" b="1" dirty="0" smtClean="0">
                <a:solidFill>
                  <a:schemeClr val="bg1"/>
                </a:solidFill>
                <a:latin typeface="微软雅黑" panose="020B0503020204020204" pitchFamily="34" charset="-122"/>
                <a:ea typeface="微软雅黑" panose="020B0503020204020204" pitchFamily="34" charset="-122"/>
              </a:rPr>
              <a:t>第三章</a:t>
            </a:r>
            <a:endParaRPr lang="zh-CN" altLang="en-US" sz="6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xmlns="" Requires="p14">
      <p:transition spd="slow" p14:dur="2500" advTm="0">
        <p:checker/>
      </p:transition>
    </mc:Choice>
    <mc:Fallback>
      <p:transition spd="slow"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2500"/>
                            </p:stCondLst>
                            <p:childTnLst>
                              <p:par>
                                <p:cTn id="13" presetID="42"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par>
                          <p:cTn id="18" fill="hold">
                            <p:stCondLst>
                              <p:cond delay="3500"/>
                            </p:stCondLst>
                            <p:childTnLst>
                              <p:par>
                                <p:cTn id="19" presetID="47"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276985" y="1929130"/>
            <a:ext cx="9637395" cy="275082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6" name="矩形 5"/>
          <p:cNvSpPr/>
          <p:nvPr/>
        </p:nvSpPr>
        <p:spPr>
          <a:xfrm>
            <a:off x="489714" y="3149600"/>
            <a:ext cx="4343543" cy="1399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7" name="文本框 6"/>
          <p:cNvSpPr txBox="1"/>
          <p:nvPr/>
        </p:nvSpPr>
        <p:spPr>
          <a:xfrm>
            <a:off x="594892" y="3341672"/>
            <a:ext cx="3385643" cy="1076325"/>
          </a:xfrm>
          <a:prstGeom prst="rect">
            <a:avLst/>
          </a:prstGeom>
          <a:noFill/>
        </p:spPr>
        <p:txBody>
          <a:bodyPr wrap="square" rtlCol="0">
            <a:spAutoFit/>
          </a:bodyPr>
          <a:lstStyle/>
          <a:p>
            <a:r>
              <a:rPr lang="zh-CN" altLang="en-US" sz="3200" b="1" dirty="0">
                <a:solidFill>
                  <a:srgbClr val="DDB04B"/>
                </a:solidFill>
                <a:latin typeface="微软雅黑" panose="020B0503020204020204" pitchFamily="34" charset="-122"/>
                <a:ea typeface="微软雅黑" panose="020B0503020204020204" pitchFamily="34" charset="-122"/>
              </a:rPr>
              <a:t>全社会要</a:t>
            </a:r>
          </a:p>
          <a:p>
            <a:r>
              <a:rPr lang="zh-CN" altLang="en-US" sz="3200" b="1" dirty="0">
                <a:solidFill>
                  <a:srgbClr val="DDB04B"/>
                </a:solidFill>
                <a:latin typeface="微软雅黑" panose="020B0503020204020204" pitchFamily="34" charset="-122"/>
                <a:ea typeface="微软雅黑" panose="020B0503020204020204" pitchFamily="34" charset="-122"/>
              </a:rPr>
              <a:t>关心残疾人就业</a:t>
            </a:r>
          </a:p>
        </p:txBody>
      </p:sp>
      <p:sp>
        <p:nvSpPr>
          <p:cNvPr id="8" name="î$lîḍè"/>
          <p:cNvSpPr/>
          <p:nvPr/>
        </p:nvSpPr>
        <p:spPr>
          <a:xfrm>
            <a:off x="1208405" y="4879975"/>
            <a:ext cx="9975850" cy="1782445"/>
          </a:xfrm>
          <a:prstGeom prst="rect">
            <a:avLst/>
          </a:prstGeom>
        </p:spPr>
        <p:txBody>
          <a:bodyPr wrap="square" lIns="144000" tIns="0" rIns="144000" bIns="0">
            <a:noAutofit/>
          </a:bodyPr>
          <a:lstStyle/>
          <a:p>
            <a:pPr>
              <a:lnSpc>
                <a:spcPct val="150000"/>
              </a:lnSpc>
            </a:pPr>
            <a:r>
              <a:rPr lang="en-US" altLang="zh-CN" sz="1400" dirty="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党的十九大报告明确提出，坚决打赢脱贫攻坚战，在奔小康路上，一个不能少。残疾人就业工作不仅是残联一个部门的工作职责，也是各级政府工作的重要组成部分，更是全社会的共同责任，残疾人就业需要全社会为残疾人提供适合其特点的岗位使他们真正就业，全社会要尊重残疾人劳动权利，不能只看到残疾人不能做什么，而是要看到能做什么，想做什么，要不断增强他们自立、自强、自信的能力，让更多的残疾人从家庭中走出来，融入社会，参与社会劳动、体现个人价值。</a:t>
            </a: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xmlns="" val="0"/>
              </a:ext>
            </a:extLst>
          </a:blip>
          <a:srcRect t="34809" r="4840" b="26805"/>
          <a:stretch>
            <a:fillRect/>
          </a:stretch>
        </p:blipFill>
        <p:spPr>
          <a:xfrm>
            <a:off x="2654935" y="709930"/>
            <a:ext cx="9566275" cy="295148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500" advTm="0">
        <p:checker/>
      </p:transition>
    </mc:Choice>
    <mc:Fallback>
      <p:transition spd="slow"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3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Users\Administrator\Desktop\timg (6).jpgtimg (6)"/>
          <p:cNvPicPr>
            <a:picLocks noChangeAspect="1"/>
          </p:cNvPicPr>
          <p:nvPr/>
        </p:nvPicPr>
        <p:blipFill rotWithShape="1">
          <a:blip r:embed="rId3"/>
          <a:srcRect/>
          <a:stretch>
            <a:fillRect/>
          </a:stretch>
        </p:blipFill>
        <p:spPr>
          <a:xfrm>
            <a:off x="0" y="979805"/>
            <a:ext cx="12192000" cy="2236470"/>
          </a:xfrm>
          <a:prstGeom prst="rect">
            <a:avLst/>
          </a:prstGeom>
        </p:spPr>
      </p:pic>
      <p:sp>
        <p:nvSpPr>
          <p:cNvPr id="6" name="文本框 5"/>
          <p:cNvSpPr txBox="1"/>
          <p:nvPr/>
        </p:nvSpPr>
        <p:spPr>
          <a:xfrm>
            <a:off x="3361690" y="3736975"/>
            <a:ext cx="5582920" cy="583565"/>
          </a:xfrm>
          <a:prstGeom prst="rect">
            <a:avLst/>
          </a:prstGeom>
          <a:noFill/>
        </p:spPr>
        <p:txBody>
          <a:bodyPr wrap="square" rtlCol="0">
            <a:spAutoFit/>
          </a:bodyPr>
          <a:lstStyle/>
          <a:p>
            <a:pPr algn="ctr"/>
            <a:r>
              <a:rPr lang="zh-CN" altLang="en-US" sz="3200" b="1" dirty="0">
                <a:latin typeface="微软雅黑" panose="020B0503020204020204" pitchFamily="34" charset="-122"/>
                <a:ea typeface="微软雅黑" panose="020B0503020204020204" pitchFamily="34" charset="-122"/>
              </a:rPr>
              <a:t>残疾人要树立正确的就业观</a:t>
            </a:r>
          </a:p>
        </p:txBody>
      </p:sp>
      <p:sp>
        <p:nvSpPr>
          <p:cNvPr id="8" name="î$lîḍè"/>
          <p:cNvSpPr/>
          <p:nvPr/>
        </p:nvSpPr>
        <p:spPr>
          <a:xfrm>
            <a:off x="1480457" y="4723622"/>
            <a:ext cx="9231086" cy="1197247"/>
          </a:xfrm>
          <a:prstGeom prst="rect">
            <a:avLst/>
          </a:prstGeom>
        </p:spPr>
        <p:txBody>
          <a:bodyPr wrap="square" lIns="144000" tIns="0" rIns="144000" bIns="0">
            <a:noAutofit/>
          </a:bodyPr>
          <a:lstStyle/>
          <a:p>
            <a:pPr algn="ctr">
              <a:lnSpc>
                <a:spcPct val="150000"/>
              </a:lnSpc>
            </a:pPr>
            <a:r>
              <a:rPr lang="zh-CN" altLang="en-US" dirty="0">
                <a:latin typeface="微软雅黑" panose="020B0503020204020204" pitchFamily="34" charset="-122"/>
                <a:ea typeface="微软雅黑" panose="020B0503020204020204" pitchFamily="34" charset="-122"/>
              </a:rPr>
              <a:t>不少有就业意向的残疾人对未来工作要求高，工资要高，工作要轻松，不能有三班倒，有的甚至提出要求给予特殊照顾，因此残疾人一定要珍惜工作机会，绝不能因为自己是残疾      人而要求搞特殊化。</a:t>
            </a:r>
          </a:p>
        </p:txBody>
      </p:sp>
      <p:cxnSp>
        <p:nvCxnSpPr>
          <p:cNvPr id="11" name="直接连接符 10"/>
          <p:cNvCxnSpPr/>
          <p:nvPr/>
        </p:nvCxnSpPr>
        <p:spPr>
          <a:xfrm flipV="1">
            <a:off x="1407886" y="4529987"/>
            <a:ext cx="937622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slow" p14:dur="2500" advTm="0">
        <p:checker/>
      </p:transition>
    </mc:Choice>
    <mc:Fallback>
      <p:transition spd="slow"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37"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outVertical)">
                                      <p:cBhvr>
                                        <p:cTn id="17" dur="500"/>
                                        <p:tgtEl>
                                          <p:spTgt spid="11"/>
                                        </p:tgtEl>
                                      </p:cBhvr>
                                    </p:animEffect>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isliďê"/>
          <p:cNvSpPr txBox="1"/>
          <p:nvPr/>
        </p:nvSpPr>
        <p:spPr>
          <a:xfrm>
            <a:off x="5357495" y="2220595"/>
            <a:ext cx="2441575" cy="686435"/>
          </a:xfrm>
          <a:prstGeom prst="rect">
            <a:avLst/>
          </a:prstGeom>
          <a:noFill/>
        </p:spPr>
        <p:txBody>
          <a:bodyPr wrap="square" lIns="90000" tIns="46800" rIns="90000" bIns="46800" anchor="t">
            <a:normAutofit/>
          </a:bodyPr>
          <a:lstStyle/>
          <a:p>
            <a:pPr algn="ctr" defTabSz="914400">
              <a:lnSpc>
                <a:spcPct val="120000"/>
              </a:lnSpc>
              <a:spcBef>
                <a:spcPct val="0"/>
              </a:spcBef>
              <a:defRPr/>
            </a:pPr>
            <a:r>
              <a:rPr lang="zh-CN" altLang="en-US" sz="1100" dirty="0">
                <a:ea typeface="微软雅黑" panose="020B0503020204020204" pitchFamily="34" charset="-122"/>
              </a:rPr>
              <a:t>此部分内容作为文字排版占位显示</a:t>
            </a:r>
          </a:p>
          <a:p>
            <a:pPr algn="ctr" defTabSz="914400">
              <a:spcBef>
                <a:spcPct val="0"/>
              </a:spcBef>
              <a:defRPr/>
            </a:pPr>
            <a:r>
              <a:rPr lang="zh-CN" altLang="en-US" sz="1100" dirty="0">
                <a:ea typeface="微软雅黑" panose="020B0503020204020204" pitchFamily="34" charset="-122"/>
              </a:rPr>
              <a:t>（建议使用主题字体）</a:t>
            </a:r>
          </a:p>
        </p:txBody>
      </p:sp>
      <p:sp>
        <p:nvSpPr>
          <p:cNvPr id="30" name="ïs1îdê"/>
          <p:cNvSpPr/>
          <p:nvPr/>
        </p:nvSpPr>
        <p:spPr>
          <a:xfrm>
            <a:off x="5357495" y="1916430"/>
            <a:ext cx="2441575" cy="304165"/>
          </a:xfrm>
          <a:prstGeom prst="rect">
            <a:avLst/>
          </a:prstGeom>
          <a:noFill/>
        </p:spPr>
        <p:txBody>
          <a:bodyPr wrap="square" lIns="90000" tIns="46800" rIns="90000" bIns="46800" anchor="b">
            <a:noAutofit/>
          </a:bodyPr>
          <a:lstStyle/>
          <a:p>
            <a:pPr lvl="0" algn="ctr" defTabSz="914400">
              <a:spcBef>
                <a:spcPct val="0"/>
              </a:spcBef>
              <a:defRPr/>
            </a:pPr>
            <a:r>
              <a:rPr lang="zh-CN" altLang="en-US" sz="2000" b="1" dirty="0">
                <a:solidFill>
                  <a:schemeClr val="accent1"/>
                </a:solidFill>
                <a:ea typeface="微软雅黑" panose="020B0503020204020204" pitchFamily="34" charset="-122"/>
              </a:rPr>
              <a:t>订单式</a:t>
            </a:r>
          </a:p>
        </p:txBody>
      </p:sp>
      <p:sp>
        <p:nvSpPr>
          <p:cNvPr id="27" name="í$líḓe"/>
          <p:cNvSpPr txBox="1"/>
          <p:nvPr/>
        </p:nvSpPr>
        <p:spPr>
          <a:xfrm>
            <a:off x="7747635" y="5097145"/>
            <a:ext cx="2441575" cy="686435"/>
          </a:xfrm>
          <a:prstGeom prst="rect">
            <a:avLst/>
          </a:prstGeom>
          <a:noFill/>
        </p:spPr>
        <p:txBody>
          <a:bodyPr wrap="square" lIns="90000" tIns="46800" rIns="90000" bIns="46800" anchor="t">
            <a:normAutofit/>
          </a:bodyPr>
          <a:lstStyle/>
          <a:p>
            <a:pPr defTabSz="914400">
              <a:lnSpc>
                <a:spcPct val="120000"/>
              </a:lnSpc>
              <a:spcBef>
                <a:spcPct val="0"/>
              </a:spcBef>
              <a:defRPr/>
            </a:pPr>
            <a:r>
              <a:rPr lang="zh-CN" altLang="en-US" sz="1100" dirty="0">
                <a:ea typeface="微软雅黑" panose="020B0503020204020204" pitchFamily="34" charset="-122"/>
              </a:rPr>
              <a:t>此部分内容作为文字排版占位显示</a:t>
            </a:r>
          </a:p>
          <a:p>
            <a:pPr defTabSz="914400">
              <a:spcBef>
                <a:spcPct val="0"/>
              </a:spcBef>
              <a:defRPr/>
            </a:pPr>
            <a:r>
              <a:rPr lang="zh-CN" altLang="en-US" sz="1100" dirty="0">
                <a:ea typeface="微软雅黑" panose="020B0503020204020204" pitchFamily="34" charset="-122"/>
              </a:rPr>
              <a:t>（建议使用主题字体）</a:t>
            </a:r>
          </a:p>
        </p:txBody>
      </p:sp>
      <p:sp>
        <p:nvSpPr>
          <p:cNvPr id="28" name="îṣ1îďè"/>
          <p:cNvSpPr/>
          <p:nvPr/>
        </p:nvSpPr>
        <p:spPr>
          <a:xfrm>
            <a:off x="7747635" y="4792980"/>
            <a:ext cx="2441575" cy="304165"/>
          </a:xfrm>
          <a:prstGeom prst="rect">
            <a:avLst/>
          </a:prstGeom>
          <a:noFill/>
        </p:spPr>
        <p:txBody>
          <a:bodyPr wrap="square" lIns="90000" tIns="46800" rIns="90000" bIns="46800" anchor="b">
            <a:noAutofit/>
          </a:bodyPr>
          <a:lstStyle/>
          <a:p>
            <a:pPr lvl="0" defTabSz="914400">
              <a:spcBef>
                <a:spcPct val="0"/>
              </a:spcBef>
              <a:defRPr/>
            </a:pPr>
            <a:r>
              <a:rPr lang="zh-CN" altLang="en-US" sz="2000" b="1" dirty="0">
                <a:solidFill>
                  <a:schemeClr val="accent2"/>
                </a:solidFill>
                <a:ea typeface="微软雅黑" panose="020B0503020204020204" pitchFamily="34" charset="-122"/>
              </a:rPr>
              <a:t>储备式</a:t>
            </a:r>
          </a:p>
        </p:txBody>
      </p:sp>
      <p:sp>
        <p:nvSpPr>
          <p:cNvPr id="25" name="iṡḷiḋè"/>
          <p:cNvSpPr txBox="1"/>
          <p:nvPr/>
        </p:nvSpPr>
        <p:spPr>
          <a:xfrm>
            <a:off x="2992120" y="5020945"/>
            <a:ext cx="2441575" cy="686435"/>
          </a:xfrm>
          <a:prstGeom prst="rect">
            <a:avLst/>
          </a:prstGeom>
          <a:noFill/>
        </p:spPr>
        <p:txBody>
          <a:bodyPr wrap="square" lIns="90000" tIns="46800" rIns="90000" bIns="46800" anchor="t">
            <a:normAutofit/>
          </a:bodyPr>
          <a:lstStyle/>
          <a:p>
            <a:pPr algn="r" defTabSz="914400">
              <a:lnSpc>
                <a:spcPct val="120000"/>
              </a:lnSpc>
              <a:spcBef>
                <a:spcPct val="0"/>
              </a:spcBef>
              <a:defRPr/>
            </a:pPr>
            <a:r>
              <a:rPr lang="zh-CN" altLang="en-US" sz="1100" dirty="0">
                <a:ea typeface="微软雅黑" panose="020B0503020204020204" pitchFamily="34" charset="-122"/>
              </a:rPr>
              <a:t>此部分内容作为文字排版占位显示</a:t>
            </a:r>
          </a:p>
          <a:p>
            <a:pPr algn="r" defTabSz="914400">
              <a:spcBef>
                <a:spcPct val="0"/>
              </a:spcBef>
              <a:defRPr/>
            </a:pPr>
            <a:r>
              <a:rPr lang="zh-CN" altLang="en-US" sz="1100" dirty="0">
                <a:ea typeface="微软雅黑" panose="020B0503020204020204" pitchFamily="34" charset="-122"/>
              </a:rPr>
              <a:t>（建议使用主题字体）</a:t>
            </a:r>
          </a:p>
        </p:txBody>
      </p:sp>
      <p:sp>
        <p:nvSpPr>
          <p:cNvPr id="26" name="ïş1iḍé"/>
          <p:cNvSpPr/>
          <p:nvPr/>
        </p:nvSpPr>
        <p:spPr>
          <a:xfrm>
            <a:off x="2992120" y="4716780"/>
            <a:ext cx="2441575" cy="304165"/>
          </a:xfrm>
          <a:prstGeom prst="rect">
            <a:avLst/>
          </a:prstGeom>
          <a:noFill/>
        </p:spPr>
        <p:txBody>
          <a:bodyPr wrap="square" lIns="90000" tIns="46800" rIns="90000" bIns="46800" anchor="b">
            <a:noAutofit/>
          </a:bodyPr>
          <a:lstStyle/>
          <a:p>
            <a:pPr lvl="0" algn="r" defTabSz="914400">
              <a:spcBef>
                <a:spcPct val="0"/>
              </a:spcBef>
              <a:defRPr/>
            </a:pPr>
            <a:r>
              <a:rPr lang="zh-CN" altLang="en-US" sz="2000" b="1" dirty="0">
                <a:solidFill>
                  <a:schemeClr val="accent3"/>
                </a:solidFill>
                <a:ea typeface="微软雅黑" panose="020B0503020204020204" pitchFamily="34" charset="-122"/>
              </a:rPr>
              <a:t>委托式</a:t>
            </a:r>
          </a:p>
        </p:txBody>
      </p:sp>
      <p:sp>
        <p:nvSpPr>
          <p:cNvPr id="12" name="ï$ľîḋê"/>
          <p:cNvSpPr/>
          <p:nvPr/>
        </p:nvSpPr>
        <p:spPr>
          <a:xfrm>
            <a:off x="5996940" y="3489325"/>
            <a:ext cx="1227455" cy="1227455"/>
          </a:xfrm>
          <a:prstGeom prst="ellipse">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r>
              <a:rPr lang="zh-CN" altLang="en-US" sz="1600" dirty="0">
                <a:solidFill>
                  <a:schemeClr val="tx1"/>
                </a:solidFill>
                <a:ea typeface="微软雅黑" panose="020B0503020204020204" pitchFamily="34" charset="-122"/>
              </a:rPr>
              <a:t>培训项目</a:t>
            </a:r>
          </a:p>
          <a:p>
            <a:pPr algn="ctr"/>
            <a:r>
              <a:rPr lang="zh-CN" altLang="en-US" sz="1600" dirty="0">
                <a:solidFill>
                  <a:schemeClr val="tx1"/>
                </a:solidFill>
                <a:ea typeface="微软雅黑" panose="020B0503020204020204" pitchFamily="34" charset="-122"/>
              </a:rPr>
              <a:t>和计划</a:t>
            </a:r>
          </a:p>
        </p:txBody>
      </p:sp>
      <p:grpSp>
        <p:nvGrpSpPr>
          <p:cNvPr id="13" name="iṣlîḓè"/>
          <p:cNvGrpSpPr/>
          <p:nvPr/>
        </p:nvGrpSpPr>
        <p:grpSpPr>
          <a:xfrm>
            <a:off x="6390640" y="2954655"/>
            <a:ext cx="439420" cy="439420"/>
            <a:chOff x="5675954" y="2249137"/>
            <a:chExt cx="648072" cy="648072"/>
          </a:xfrm>
        </p:grpSpPr>
        <p:sp>
          <p:nvSpPr>
            <p:cNvPr id="23" name="ïşḻíḍê"/>
            <p:cNvSpPr/>
            <p:nvPr/>
          </p:nvSpPr>
          <p:spPr>
            <a:xfrm>
              <a:off x="5675954" y="2249137"/>
              <a:ext cx="648072" cy="648072"/>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4" name="i$ḷiďe"/>
            <p:cNvSpPr/>
            <p:nvPr/>
          </p:nvSpPr>
          <p:spPr bwMode="auto">
            <a:xfrm>
              <a:off x="5809844" y="2390028"/>
              <a:ext cx="380293" cy="366291"/>
            </a:xfrm>
            <a:custGeom>
              <a:avLst/>
              <a:gdLst>
                <a:gd name="connsiteX0" fmla="*/ 297615 w 597921"/>
                <a:gd name="connsiteY0" fmla="*/ 96957 h 598324"/>
                <a:gd name="connsiteX1" fmla="*/ 323434 w 597921"/>
                <a:gd name="connsiteY1" fmla="*/ 122740 h 598324"/>
                <a:gd name="connsiteX2" fmla="*/ 323434 w 597921"/>
                <a:gd name="connsiteY2" fmla="*/ 289852 h 598324"/>
                <a:gd name="connsiteX3" fmla="*/ 462572 w 597921"/>
                <a:gd name="connsiteY3" fmla="*/ 289852 h 598324"/>
                <a:gd name="connsiteX4" fmla="*/ 487913 w 597921"/>
                <a:gd name="connsiteY4" fmla="*/ 315157 h 598324"/>
                <a:gd name="connsiteX5" fmla="*/ 462572 w 597921"/>
                <a:gd name="connsiteY5" fmla="*/ 340463 h 598324"/>
                <a:gd name="connsiteX6" fmla="*/ 297615 w 597921"/>
                <a:gd name="connsiteY6" fmla="*/ 340463 h 598324"/>
                <a:gd name="connsiteX7" fmla="*/ 272274 w 597921"/>
                <a:gd name="connsiteY7" fmla="*/ 315157 h 598324"/>
                <a:gd name="connsiteX8" fmla="*/ 272274 w 597921"/>
                <a:gd name="connsiteY8" fmla="*/ 122740 h 598324"/>
                <a:gd name="connsiteX9" fmla="*/ 297615 w 597921"/>
                <a:gd name="connsiteY9" fmla="*/ 96957 h 598324"/>
                <a:gd name="connsiteX10" fmla="*/ 298127 w 597921"/>
                <a:gd name="connsiteY10" fmla="*/ 0 h 598324"/>
                <a:gd name="connsiteX11" fmla="*/ 597921 w 597921"/>
                <a:gd name="connsiteY11" fmla="*/ 299401 h 598324"/>
                <a:gd name="connsiteX12" fmla="*/ 298127 w 597921"/>
                <a:gd name="connsiteY12" fmla="*/ 598324 h 598324"/>
                <a:gd name="connsiteX13" fmla="*/ 35150 w 597921"/>
                <a:gd name="connsiteY13" fmla="*/ 442177 h 598324"/>
                <a:gd name="connsiteX14" fmla="*/ 34194 w 597921"/>
                <a:gd name="connsiteY14" fmla="*/ 432149 h 598324"/>
                <a:gd name="connsiteX15" fmla="*/ 40410 w 597921"/>
                <a:gd name="connsiteY15" fmla="*/ 424509 h 598324"/>
                <a:gd name="connsiteX16" fmla="*/ 74836 w 597921"/>
                <a:gd name="connsiteY16" fmla="*/ 407796 h 598324"/>
                <a:gd name="connsiteX17" fmla="*/ 91571 w 597921"/>
                <a:gd name="connsiteY17" fmla="*/ 413049 h 598324"/>
                <a:gd name="connsiteX18" fmla="*/ 298127 w 597921"/>
                <a:gd name="connsiteY18" fmla="*/ 534815 h 598324"/>
                <a:gd name="connsiteX19" fmla="*/ 534328 w 597921"/>
                <a:gd name="connsiteY19" fmla="*/ 299401 h 598324"/>
                <a:gd name="connsiteX20" fmla="*/ 298127 w 597921"/>
                <a:gd name="connsiteY20" fmla="*/ 63509 h 598324"/>
                <a:gd name="connsiteX21" fmla="*/ 145123 w 597921"/>
                <a:gd name="connsiteY21" fmla="*/ 120333 h 598324"/>
                <a:gd name="connsiteX22" fmla="*/ 200587 w 597921"/>
                <a:gd name="connsiteY22" fmla="*/ 142299 h 598324"/>
                <a:gd name="connsiteX23" fmla="*/ 208237 w 597921"/>
                <a:gd name="connsiteY23" fmla="*/ 152327 h 598324"/>
                <a:gd name="connsiteX24" fmla="*/ 203456 w 597921"/>
                <a:gd name="connsiteY24" fmla="*/ 164265 h 598324"/>
                <a:gd name="connsiteX25" fmla="*/ 48060 w 597921"/>
                <a:gd name="connsiteY25" fmla="*/ 285553 h 598324"/>
                <a:gd name="connsiteX26" fmla="*/ 35150 w 597921"/>
                <a:gd name="connsiteY26" fmla="*/ 287463 h 598324"/>
                <a:gd name="connsiteX27" fmla="*/ 27500 w 597921"/>
                <a:gd name="connsiteY27" fmla="*/ 277435 h 598324"/>
                <a:gd name="connsiteX28" fmla="*/ 246 w 597921"/>
                <a:gd name="connsiteY28" fmla="*/ 82132 h 598324"/>
                <a:gd name="connsiteX29" fmla="*/ 4550 w 597921"/>
                <a:gd name="connsiteY29" fmla="*/ 70194 h 598324"/>
                <a:gd name="connsiteX30" fmla="*/ 17459 w 597921"/>
                <a:gd name="connsiteY30" fmla="*/ 68762 h 598324"/>
                <a:gd name="connsiteX31" fmla="*/ 80574 w 597921"/>
                <a:gd name="connsiteY31" fmla="*/ 94070 h 598324"/>
                <a:gd name="connsiteX32" fmla="*/ 298127 w 597921"/>
                <a:gd name="connsiteY32" fmla="*/ 0 h 59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7921" h="598324">
                  <a:moveTo>
                    <a:pt x="297615" y="96957"/>
                  </a:moveTo>
                  <a:cubicBezTo>
                    <a:pt x="311959" y="96957"/>
                    <a:pt x="323434" y="108416"/>
                    <a:pt x="323434" y="122740"/>
                  </a:cubicBezTo>
                  <a:lnTo>
                    <a:pt x="323434" y="289852"/>
                  </a:lnTo>
                  <a:lnTo>
                    <a:pt x="462572" y="289852"/>
                  </a:lnTo>
                  <a:cubicBezTo>
                    <a:pt x="476438" y="289852"/>
                    <a:pt x="487913" y="301311"/>
                    <a:pt x="487913" y="315157"/>
                  </a:cubicBezTo>
                  <a:cubicBezTo>
                    <a:pt x="487913" y="329004"/>
                    <a:pt x="476438" y="340463"/>
                    <a:pt x="462572" y="340463"/>
                  </a:cubicBezTo>
                  <a:lnTo>
                    <a:pt x="297615" y="340463"/>
                  </a:lnTo>
                  <a:cubicBezTo>
                    <a:pt x="283749" y="340463"/>
                    <a:pt x="272274" y="329004"/>
                    <a:pt x="272274" y="315157"/>
                  </a:cubicBezTo>
                  <a:lnTo>
                    <a:pt x="272274" y="122740"/>
                  </a:lnTo>
                  <a:cubicBezTo>
                    <a:pt x="272274" y="108416"/>
                    <a:pt x="283749" y="96957"/>
                    <a:pt x="297615" y="96957"/>
                  </a:cubicBezTo>
                  <a:close/>
                  <a:moveTo>
                    <a:pt x="298127" y="0"/>
                  </a:moveTo>
                  <a:cubicBezTo>
                    <a:pt x="463564" y="0"/>
                    <a:pt x="597921" y="134181"/>
                    <a:pt x="597921" y="299401"/>
                  </a:cubicBezTo>
                  <a:cubicBezTo>
                    <a:pt x="597921" y="464143"/>
                    <a:pt x="463564" y="598324"/>
                    <a:pt x="298127" y="598324"/>
                  </a:cubicBezTo>
                  <a:cubicBezTo>
                    <a:pt x="188155" y="598324"/>
                    <a:pt x="87268" y="538635"/>
                    <a:pt x="35150" y="442177"/>
                  </a:cubicBezTo>
                  <a:cubicBezTo>
                    <a:pt x="33238" y="438835"/>
                    <a:pt x="32760" y="435492"/>
                    <a:pt x="34194" y="432149"/>
                  </a:cubicBezTo>
                  <a:cubicBezTo>
                    <a:pt x="35150" y="428807"/>
                    <a:pt x="37541" y="425942"/>
                    <a:pt x="40410" y="424509"/>
                  </a:cubicBezTo>
                  <a:lnTo>
                    <a:pt x="74836" y="407796"/>
                  </a:lnTo>
                  <a:cubicBezTo>
                    <a:pt x="81052" y="404931"/>
                    <a:pt x="88702" y="407319"/>
                    <a:pt x="91571" y="413049"/>
                  </a:cubicBezTo>
                  <a:cubicBezTo>
                    <a:pt x="133169" y="488018"/>
                    <a:pt x="212540" y="534815"/>
                    <a:pt x="298127" y="534815"/>
                  </a:cubicBezTo>
                  <a:cubicBezTo>
                    <a:pt x="428181" y="534815"/>
                    <a:pt x="534328" y="429284"/>
                    <a:pt x="534328" y="299401"/>
                  </a:cubicBezTo>
                  <a:cubicBezTo>
                    <a:pt x="534328" y="169517"/>
                    <a:pt x="428181" y="63509"/>
                    <a:pt x="298127" y="63509"/>
                  </a:cubicBezTo>
                  <a:cubicBezTo>
                    <a:pt x="242185" y="63509"/>
                    <a:pt x="187677" y="83565"/>
                    <a:pt x="145123" y="120333"/>
                  </a:cubicBezTo>
                  <a:lnTo>
                    <a:pt x="200587" y="142299"/>
                  </a:lnTo>
                  <a:cubicBezTo>
                    <a:pt x="204890" y="144209"/>
                    <a:pt x="207759" y="148029"/>
                    <a:pt x="208237" y="152327"/>
                  </a:cubicBezTo>
                  <a:cubicBezTo>
                    <a:pt x="208715" y="157102"/>
                    <a:pt x="207281" y="161399"/>
                    <a:pt x="203456" y="164265"/>
                  </a:cubicBezTo>
                  <a:lnTo>
                    <a:pt x="48060" y="285553"/>
                  </a:lnTo>
                  <a:cubicBezTo>
                    <a:pt x="44235" y="288418"/>
                    <a:pt x="39454" y="289373"/>
                    <a:pt x="35150" y="287463"/>
                  </a:cubicBezTo>
                  <a:cubicBezTo>
                    <a:pt x="31325" y="285553"/>
                    <a:pt x="27978" y="281733"/>
                    <a:pt x="27500" y="277435"/>
                  </a:cubicBezTo>
                  <a:lnTo>
                    <a:pt x="246" y="82132"/>
                  </a:lnTo>
                  <a:cubicBezTo>
                    <a:pt x="-710" y="77835"/>
                    <a:pt x="1203" y="73060"/>
                    <a:pt x="4550" y="70194"/>
                  </a:cubicBezTo>
                  <a:cubicBezTo>
                    <a:pt x="8375" y="67807"/>
                    <a:pt x="13156" y="66852"/>
                    <a:pt x="17459" y="68762"/>
                  </a:cubicBezTo>
                  <a:lnTo>
                    <a:pt x="80574" y="94070"/>
                  </a:lnTo>
                  <a:cubicBezTo>
                    <a:pt x="137472" y="33426"/>
                    <a:pt x="214931" y="0"/>
                    <a:pt x="298127" y="0"/>
                  </a:cubicBezTo>
                  <a:close/>
                </a:path>
              </a:pathLst>
            </a:custGeom>
            <a:solidFill>
              <a:schemeClr val="bg1"/>
            </a:solidFill>
            <a:ln>
              <a:noFill/>
            </a:ln>
          </p:spPr>
          <p:txBody>
            <a:bodyPr anchor="ctr"/>
            <a:lstStyle/>
            <a:p>
              <a:pPr algn="ctr"/>
              <a:endParaRPr/>
            </a:p>
          </p:txBody>
        </p:sp>
      </p:grpSp>
      <p:grpSp>
        <p:nvGrpSpPr>
          <p:cNvPr id="14" name="îṣḻïḍè"/>
          <p:cNvGrpSpPr/>
          <p:nvPr/>
        </p:nvGrpSpPr>
        <p:grpSpPr>
          <a:xfrm>
            <a:off x="4347845" y="2765425"/>
            <a:ext cx="4525645" cy="3098800"/>
            <a:chOff x="3703380" y="2570405"/>
            <a:chExt cx="4777934" cy="3271495"/>
          </a:xfrm>
        </p:grpSpPr>
        <p:sp>
          <p:nvSpPr>
            <p:cNvPr id="21" name="îṡlidé"/>
            <p:cNvSpPr/>
            <p:nvPr/>
          </p:nvSpPr>
          <p:spPr>
            <a:xfrm rot="12600000">
              <a:off x="5240954" y="2601540"/>
              <a:ext cx="3240360" cy="3240360"/>
            </a:xfrm>
            <a:prstGeom prst="arc">
              <a:avLst>
                <a:gd name="adj1" fmla="val 14489387"/>
                <a:gd name="adj2" fmla="val 1195236"/>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endParaRPr/>
            </a:p>
          </p:txBody>
        </p:sp>
        <p:sp>
          <p:nvSpPr>
            <p:cNvPr id="22" name="iŝḷîďe"/>
            <p:cNvSpPr/>
            <p:nvPr/>
          </p:nvSpPr>
          <p:spPr>
            <a:xfrm rot="9000000" flipH="1">
              <a:off x="3703380" y="2570405"/>
              <a:ext cx="3240360" cy="3240360"/>
            </a:xfrm>
            <a:prstGeom prst="arc">
              <a:avLst>
                <a:gd name="adj1" fmla="val 14489387"/>
                <a:gd name="adj2" fmla="val 1195236"/>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endParaRPr/>
            </a:p>
          </p:txBody>
        </p:sp>
      </p:grpSp>
      <p:grpSp>
        <p:nvGrpSpPr>
          <p:cNvPr id="15" name="í$lïḋè"/>
          <p:cNvGrpSpPr/>
          <p:nvPr/>
        </p:nvGrpSpPr>
        <p:grpSpPr>
          <a:xfrm>
            <a:off x="5810250" y="5563870"/>
            <a:ext cx="439420" cy="439420"/>
            <a:chOff x="3909160" y="2249137"/>
            <a:chExt cx="648072" cy="648072"/>
          </a:xfrm>
        </p:grpSpPr>
        <p:sp>
          <p:nvSpPr>
            <p:cNvPr id="19" name="ï$ḻîḑé"/>
            <p:cNvSpPr/>
            <p:nvPr/>
          </p:nvSpPr>
          <p:spPr>
            <a:xfrm>
              <a:off x="3909160" y="2249137"/>
              <a:ext cx="648072" cy="648072"/>
            </a:xfrm>
            <a:prstGeom prst="ellips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0" name="îšlíḓe"/>
            <p:cNvSpPr/>
            <p:nvPr/>
          </p:nvSpPr>
          <p:spPr bwMode="auto">
            <a:xfrm>
              <a:off x="4043050" y="2390028"/>
              <a:ext cx="380293" cy="366291"/>
            </a:xfrm>
            <a:custGeom>
              <a:avLst/>
              <a:gdLst>
                <a:gd name="T0" fmla="*/ 3413 w 6827"/>
                <a:gd name="T1" fmla="*/ 0 h 5912"/>
                <a:gd name="T2" fmla="*/ 0 w 6827"/>
                <a:gd name="T3" fmla="*/ 5912 h 5912"/>
                <a:gd name="T4" fmla="*/ 6827 w 6827"/>
                <a:gd name="T5" fmla="*/ 5912 h 5912"/>
                <a:gd name="T6" fmla="*/ 3413 w 6827"/>
                <a:gd name="T7" fmla="*/ 0 h 5912"/>
                <a:gd name="T8" fmla="*/ 3413 w 6827"/>
                <a:gd name="T9" fmla="*/ 972 h 5912"/>
                <a:gd name="T10" fmla="*/ 4489 w 6827"/>
                <a:gd name="T11" fmla="*/ 2835 h 5912"/>
                <a:gd name="T12" fmla="*/ 2338 w 6827"/>
                <a:gd name="T13" fmla="*/ 2835 h 5912"/>
                <a:gd name="T14" fmla="*/ 3413 w 6827"/>
                <a:gd name="T15" fmla="*/ 972 h 5912"/>
                <a:gd name="T16" fmla="*/ 842 w 6827"/>
                <a:gd name="T17" fmla="*/ 5426 h 5912"/>
                <a:gd name="T18" fmla="*/ 1917 w 6827"/>
                <a:gd name="T19" fmla="*/ 3564 h 5912"/>
                <a:gd name="T20" fmla="*/ 2993 w 6827"/>
                <a:gd name="T21" fmla="*/ 5426 h 5912"/>
                <a:gd name="T22" fmla="*/ 842 w 6827"/>
                <a:gd name="T23" fmla="*/ 5426 h 5912"/>
                <a:gd name="T24" fmla="*/ 2338 w 6827"/>
                <a:gd name="T25" fmla="*/ 3321 h 5912"/>
                <a:gd name="T26" fmla="*/ 4489 w 6827"/>
                <a:gd name="T27" fmla="*/ 3321 h 5912"/>
                <a:gd name="T28" fmla="*/ 3413 w 6827"/>
                <a:gd name="T29" fmla="*/ 5183 h 5912"/>
                <a:gd name="T30" fmla="*/ 2338 w 6827"/>
                <a:gd name="T31" fmla="*/ 3321 h 5912"/>
                <a:gd name="T32" fmla="*/ 4910 w 6827"/>
                <a:gd name="T33" fmla="*/ 3564 h 5912"/>
                <a:gd name="T34" fmla="*/ 5985 w 6827"/>
                <a:gd name="T35" fmla="*/ 5426 h 5912"/>
                <a:gd name="T36" fmla="*/ 3834 w 6827"/>
                <a:gd name="T37" fmla="*/ 5426 h 5912"/>
                <a:gd name="T38" fmla="*/ 4910 w 6827"/>
                <a:gd name="T39" fmla="*/ 3564 h 5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27" h="5912">
                  <a:moveTo>
                    <a:pt x="3413" y="0"/>
                  </a:moveTo>
                  <a:lnTo>
                    <a:pt x="0" y="5912"/>
                  </a:lnTo>
                  <a:lnTo>
                    <a:pt x="6827" y="5912"/>
                  </a:lnTo>
                  <a:lnTo>
                    <a:pt x="3413" y="0"/>
                  </a:lnTo>
                  <a:close/>
                  <a:moveTo>
                    <a:pt x="3413" y="972"/>
                  </a:moveTo>
                  <a:lnTo>
                    <a:pt x="4489" y="2835"/>
                  </a:lnTo>
                  <a:lnTo>
                    <a:pt x="2338" y="2835"/>
                  </a:lnTo>
                  <a:lnTo>
                    <a:pt x="3413" y="972"/>
                  </a:lnTo>
                  <a:close/>
                  <a:moveTo>
                    <a:pt x="842" y="5426"/>
                  </a:moveTo>
                  <a:lnTo>
                    <a:pt x="1917" y="3564"/>
                  </a:lnTo>
                  <a:lnTo>
                    <a:pt x="2993" y="5426"/>
                  </a:lnTo>
                  <a:lnTo>
                    <a:pt x="842" y="5426"/>
                  </a:lnTo>
                  <a:close/>
                  <a:moveTo>
                    <a:pt x="2338" y="3321"/>
                  </a:moveTo>
                  <a:lnTo>
                    <a:pt x="4489" y="3321"/>
                  </a:lnTo>
                  <a:lnTo>
                    <a:pt x="3413" y="5183"/>
                  </a:lnTo>
                  <a:lnTo>
                    <a:pt x="2338" y="3321"/>
                  </a:lnTo>
                  <a:close/>
                  <a:moveTo>
                    <a:pt x="4910" y="3564"/>
                  </a:moveTo>
                  <a:lnTo>
                    <a:pt x="5985" y="5426"/>
                  </a:lnTo>
                  <a:lnTo>
                    <a:pt x="3834" y="5426"/>
                  </a:lnTo>
                  <a:lnTo>
                    <a:pt x="4910" y="3564"/>
                  </a:lnTo>
                  <a:close/>
                </a:path>
              </a:pathLst>
            </a:custGeom>
            <a:solidFill>
              <a:schemeClr val="bg1"/>
            </a:solidFill>
            <a:ln>
              <a:noFill/>
            </a:ln>
          </p:spPr>
          <p:txBody>
            <a:bodyPr anchor="ctr"/>
            <a:lstStyle/>
            <a:p>
              <a:pPr algn="ctr"/>
              <a:endParaRPr/>
            </a:p>
          </p:txBody>
        </p:sp>
      </p:grpSp>
      <p:grpSp>
        <p:nvGrpSpPr>
          <p:cNvPr id="16" name="ïṡľîḓé"/>
          <p:cNvGrpSpPr/>
          <p:nvPr/>
        </p:nvGrpSpPr>
        <p:grpSpPr>
          <a:xfrm>
            <a:off x="6908800" y="5563870"/>
            <a:ext cx="439420" cy="439420"/>
            <a:chOff x="4792557" y="2249137"/>
            <a:chExt cx="648072" cy="648072"/>
          </a:xfrm>
        </p:grpSpPr>
        <p:sp>
          <p:nvSpPr>
            <p:cNvPr id="17" name="íṧḻïďe"/>
            <p:cNvSpPr/>
            <p:nvPr/>
          </p:nvSpPr>
          <p:spPr>
            <a:xfrm>
              <a:off x="4792557" y="2249137"/>
              <a:ext cx="648072" cy="648072"/>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8" name="ïṥ1iḑe"/>
            <p:cNvSpPr/>
            <p:nvPr/>
          </p:nvSpPr>
          <p:spPr bwMode="auto">
            <a:xfrm>
              <a:off x="4926447" y="2390028"/>
              <a:ext cx="380293" cy="366291"/>
            </a:xfrm>
            <a:custGeom>
              <a:avLst/>
              <a:gdLst>
                <a:gd name="T0" fmla="*/ 4096 w 6827"/>
                <a:gd name="T1" fmla="*/ 4551 h 6827"/>
                <a:gd name="T2" fmla="*/ 6258 w 6827"/>
                <a:gd name="T3" fmla="*/ 4096 h 6827"/>
                <a:gd name="T4" fmla="*/ 2348 w 6827"/>
                <a:gd name="T5" fmla="*/ 4911 h 6827"/>
                <a:gd name="T6" fmla="*/ 569 w 6827"/>
                <a:gd name="T7" fmla="*/ 4551 h 6827"/>
                <a:gd name="T8" fmla="*/ 569 w 6827"/>
                <a:gd name="T9" fmla="*/ 3982 h 6827"/>
                <a:gd name="T10" fmla="*/ 1707 w 6827"/>
                <a:gd name="T11" fmla="*/ 2503 h 6827"/>
                <a:gd name="T12" fmla="*/ 3868 w 6827"/>
                <a:gd name="T13" fmla="*/ 2731 h 6827"/>
                <a:gd name="T14" fmla="*/ 5827 w 6827"/>
                <a:gd name="T15" fmla="*/ 2004 h 6827"/>
                <a:gd name="T16" fmla="*/ 6258 w 6827"/>
                <a:gd name="T17" fmla="*/ 1820 h 6827"/>
                <a:gd name="T18" fmla="*/ 4779 w 6827"/>
                <a:gd name="T19" fmla="*/ 0 h 6827"/>
                <a:gd name="T20" fmla="*/ 2854 w 6827"/>
                <a:gd name="T21" fmla="*/ 2381 h 6827"/>
                <a:gd name="T22" fmla="*/ 1239 w 6827"/>
                <a:gd name="T23" fmla="*/ 2257 h 6827"/>
                <a:gd name="T24" fmla="*/ 569 w 6827"/>
                <a:gd name="T25" fmla="*/ 2844 h 6827"/>
                <a:gd name="T26" fmla="*/ 569 w 6827"/>
                <a:gd name="T27" fmla="*/ 2276 h 6827"/>
                <a:gd name="T28" fmla="*/ 569 w 6827"/>
                <a:gd name="T29" fmla="*/ 1707 h 6827"/>
                <a:gd name="T30" fmla="*/ 569 w 6827"/>
                <a:gd name="T31" fmla="*/ 1138 h 6827"/>
                <a:gd name="T32" fmla="*/ 569 w 6827"/>
                <a:gd name="T33" fmla="*/ 569 h 6827"/>
                <a:gd name="T34" fmla="*/ 341 w 6827"/>
                <a:gd name="T35" fmla="*/ 0 h 6827"/>
                <a:gd name="T36" fmla="*/ 114 w 6827"/>
                <a:gd name="T37" fmla="*/ 569 h 6827"/>
                <a:gd name="T38" fmla="*/ 114 w 6827"/>
                <a:gd name="T39" fmla="*/ 1138 h 6827"/>
                <a:gd name="T40" fmla="*/ 114 w 6827"/>
                <a:gd name="T41" fmla="*/ 1707 h 6827"/>
                <a:gd name="T42" fmla="*/ 114 w 6827"/>
                <a:gd name="T43" fmla="*/ 2276 h 6827"/>
                <a:gd name="T44" fmla="*/ 114 w 6827"/>
                <a:gd name="T45" fmla="*/ 2844 h 6827"/>
                <a:gd name="T46" fmla="*/ 114 w 6827"/>
                <a:gd name="T47" fmla="*/ 3413 h 6827"/>
                <a:gd name="T48" fmla="*/ 114 w 6827"/>
                <a:gd name="T49" fmla="*/ 3982 h 6827"/>
                <a:gd name="T50" fmla="*/ 114 w 6827"/>
                <a:gd name="T51" fmla="*/ 4551 h 6827"/>
                <a:gd name="T52" fmla="*/ 114 w 6827"/>
                <a:gd name="T53" fmla="*/ 5120 h 6827"/>
                <a:gd name="T54" fmla="*/ 114 w 6827"/>
                <a:gd name="T55" fmla="*/ 5689 h 6827"/>
                <a:gd name="T56" fmla="*/ 114 w 6827"/>
                <a:gd name="T57" fmla="*/ 6258 h 6827"/>
                <a:gd name="T58" fmla="*/ 683 w 6827"/>
                <a:gd name="T59" fmla="*/ 6713 h 6827"/>
                <a:gd name="T60" fmla="*/ 1252 w 6827"/>
                <a:gd name="T61" fmla="*/ 6713 h 6827"/>
                <a:gd name="T62" fmla="*/ 1820 w 6827"/>
                <a:gd name="T63" fmla="*/ 6713 h 6827"/>
                <a:gd name="T64" fmla="*/ 2389 w 6827"/>
                <a:gd name="T65" fmla="*/ 6713 h 6827"/>
                <a:gd name="T66" fmla="*/ 2958 w 6827"/>
                <a:gd name="T67" fmla="*/ 6713 h 6827"/>
                <a:gd name="T68" fmla="*/ 3527 w 6827"/>
                <a:gd name="T69" fmla="*/ 6713 h 6827"/>
                <a:gd name="T70" fmla="*/ 4096 w 6827"/>
                <a:gd name="T71" fmla="*/ 6713 h 6827"/>
                <a:gd name="T72" fmla="*/ 4665 w 6827"/>
                <a:gd name="T73" fmla="*/ 6713 h 6827"/>
                <a:gd name="T74" fmla="*/ 5234 w 6827"/>
                <a:gd name="T75" fmla="*/ 6713 h 6827"/>
                <a:gd name="T76" fmla="*/ 5803 w 6827"/>
                <a:gd name="T77" fmla="*/ 6713 h 6827"/>
                <a:gd name="T78" fmla="*/ 6371 w 6827"/>
                <a:gd name="T79" fmla="*/ 6713 h 6827"/>
                <a:gd name="T80" fmla="*/ 6827 w 6827"/>
                <a:gd name="T81" fmla="*/ 6485 h 6827"/>
                <a:gd name="T82" fmla="*/ 6371 w 6827"/>
                <a:gd name="T83" fmla="*/ 6258 h 6827"/>
                <a:gd name="T84" fmla="*/ 5803 w 6827"/>
                <a:gd name="T85" fmla="*/ 6258 h 6827"/>
                <a:gd name="T86" fmla="*/ 5234 w 6827"/>
                <a:gd name="T87" fmla="*/ 6258 h 6827"/>
                <a:gd name="T88" fmla="*/ 4665 w 6827"/>
                <a:gd name="T89" fmla="*/ 6258 h 6827"/>
                <a:gd name="T90" fmla="*/ 4096 w 6827"/>
                <a:gd name="T91" fmla="*/ 6258 h 6827"/>
                <a:gd name="T92" fmla="*/ 3527 w 6827"/>
                <a:gd name="T93" fmla="*/ 6258 h 6827"/>
                <a:gd name="T94" fmla="*/ 2958 w 6827"/>
                <a:gd name="T95" fmla="*/ 6258 h 6827"/>
                <a:gd name="T96" fmla="*/ 2389 w 6827"/>
                <a:gd name="T97" fmla="*/ 6258 h 6827"/>
                <a:gd name="T98" fmla="*/ 1820 w 6827"/>
                <a:gd name="T99" fmla="*/ 6258 h 6827"/>
                <a:gd name="T100" fmla="*/ 1252 w 6827"/>
                <a:gd name="T101" fmla="*/ 6258 h 6827"/>
                <a:gd name="T102" fmla="*/ 683 w 6827"/>
                <a:gd name="T103" fmla="*/ 625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27" h="6827">
                  <a:moveTo>
                    <a:pt x="1263" y="5234"/>
                  </a:moveTo>
                  <a:cubicBezTo>
                    <a:pt x="1316" y="5493"/>
                    <a:pt x="1546" y="5689"/>
                    <a:pt x="1820" y="5689"/>
                  </a:cubicBezTo>
                  <a:cubicBezTo>
                    <a:pt x="2114" y="5689"/>
                    <a:pt x="2354" y="5464"/>
                    <a:pt x="2383" y="5178"/>
                  </a:cubicBezTo>
                  <a:lnTo>
                    <a:pt x="3568" y="4191"/>
                  </a:lnTo>
                  <a:cubicBezTo>
                    <a:pt x="3652" y="4401"/>
                    <a:pt x="3856" y="4551"/>
                    <a:pt x="4096" y="4551"/>
                  </a:cubicBezTo>
                  <a:cubicBezTo>
                    <a:pt x="4348" y="4551"/>
                    <a:pt x="4560" y="4385"/>
                    <a:pt x="4635" y="4157"/>
                  </a:cubicBezTo>
                  <a:lnTo>
                    <a:pt x="5696" y="4736"/>
                  </a:lnTo>
                  <a:cubicBezTo>
                    <a:pt x="5732" y="5016"/>
                    <a:pt x="5969" y="5234"/>
                    <a:pt x="6258" y="5234"/>
                  </a:cubicBezTo>
                  <a:cubicBezTo>
                    <a:pt x="6571" y="5234"/>
                    <a:pt x="6827" y="4979"/>
                    <a:pt x="6827" y="4665"/>
                  </a:cubicBezTo>
                  <a:cubicBezTo>
                    <a:pt x="6827" y="4351"/>
                    <a:pt x="6571" y="4096"/>
                    <a:pt x="6258" y="4096"/>
                  </a:cubicBezTo>
                  <a:cubicBezTo>
                    <a:pt x="6006" y="4096"/>
                    <a:pt x="5794" y="4262"/>
                    <a:pt x="5719" y="4490"/>
                  </a:cubicBezTo>
                  <a:lnTo>
                    <a:pt x="4658" y="3911"/>
                  </a:lnTo>
                  <a:cubicBezTo>
                    <a:pt x="4622" y="3631"/>
                    <a:pt x="4385" y="3413"/>
                    <a:pt x="4096" y="3413"/>
                  </a:cubicBezTo>
                  <a:cubicBezTo>
                    <a:pt x="3802" y="3413"/>
                    <a:pt x="3563" y="3638"/>
                    <a:pt x="3533" y="3924"/>
                  </a:cubicBezTo>
                  <a:lnTo>
                    <a:pt x="2348" y="4911"/>
                  </a:lnTo>
                  <a:cubicBezTo>
                    <a:pt x="2265" y="4701"/>
                    <a:pt x="2060" y="4551"/>
                    <a:pt x="1820" y="4551"/>
                  </a:cubicBezTo>
                  <a:cubicBezTo>
                    <a:pt x="1546" y="4551"/>
                    <a:pt x="1316" y="4747"/>
                    <a:pt x="1263" y="5006"/>
                  </a:cubicBezTo>
                  <a:lnTo>
                    <a:pt x="455" y="5006"/>
                  </a:lnTo>
                  <a:lnTo>
                    <a:pt x="455" y="4551"/>
                  </a:lnTo>
                  <a:lnTo>
                    <a:pt x="569" y="4551"/>
                  </a:lnTo>
                  <a:cubicBezTo>
                    <a:pt x="632" y="4551"/>
                    <a:pt x="683" y="4500"/>
                    <a:pt x="683" y="4437"/>
                  </a:cubicBezTo>
                  <a:cubicBezTo>
                    <a:pt x="683" y="4374"/>
                    <a:pt x="632" y="4324"/>
                    <a:pt x="569" y="4324"/>
                  </a:cubicBezTo>
                  <a:lnTo>
                    <a:pt x="455" y="4324"/>
                  </a:lnTo>
                  <a:lnTo>
                    <a:pt x="455" y="3982"/>
                  </a:lnTo>
                  <a:lnTo>
                    <a:pt x="569" y="3982"/>
                  </a:lnTo>
                  <a:cubicBezTo>
                    <a:pt x="632" y="3982"/>
                    <a:pt x="683" y="3931"/>
                    <a:pt x="683" y="3868"/>
                  </a:cubicBezTo>
                  <a:cubicBezTo>
                    <a:pt x="683" y="3806"/>
                    <a:pt x="632" y="3755"/>
                    <a:pt x="569" y="3755"/>
                  </a:cubicBezTo>
                  <a:lnTo>
                    <a:pt x="480" y="3755"/>
                  </a:lnTo>
                  <a:lnTo>
                    <a:pt x="1407" y="2416"/>
                  </a:lnTo>
                  <a:cubicBezTo>
                    <a:pt x="1494" y="2470"/>
                    <a:pt x="1596" y="2503"/>
                    <a:pt x="1707" y="2503"/>
                  </a:cubicBezTo>
                  <a:cubicBezTo>
                    <a:pt x="1888" y="2503"/>
                    <a:pt x="2048" y="2416"/>
                    <a:pt x="2152" y="2284"/>
                  </a:cubicBezTo>
                  <a:lnTo>
                    <a:pt x="2752" y="2584"/>
                  </a:lnTo>
                  <a:cubicBezTo>
                    <a:pt x="2740" y="2631"/>
                    <a:pt x="2731" y="2680"/>
                    <a:pt x="2731" y="2731"/>
                  </a:cubicBezTo>
                  <a:cubicBezTo>
                    <a:pt x="2731" y="3044"/>
                    <a:pt x="2986" y="3300"/>
                    <a:pt x="3300" y="3300"/>
                  </a:cubicBezTo>
                  <a:cubicBezTo>
                    <a:pt x="3613" y="3300"/>
                    <a:pt x="3868" y="3044"/>
                    <a:pt x="3868" y="2731"/>
                  </a:cubicBezTo>
                  <a:cubicBezTo>
                    <a:pt x="3868" y="2608"/>
                    <a:pt x="3829" y="2496"/>
                    <a:pt x="3763" y="2403"/>
                  </a:cubicBezTo>
                  <a:lnTo>
                    <a:pt x="4488" y="1055"/>
                  </a:lnTo>
                  <a:cubicBezTo>
                    <a:pt x="4574" y="1107"/>
                    <a:pt x="4672" y="1138"/>
                    <a:pt x="4779" y="1138"/>
                  </a:cubicBezTo>
                  <a:cubicBezTo>
                    <a:pt x="4891" y="1138"/>
                    <a:pt x="4995" y="1104"/>
                    <a:pt x="5083" y="1048"/>
                  </a:cubicBezTo>
                  <a:lnTo>
                    <a:pt x="5827" y="2004"/>
                  </a:lnTo>
                  <a:cubicBezTo>
                    <a:pt x="5829" y="2007"/>
                    <a:pt x="5833" y="2009"/>
                    <a:pt x="5836" y="2011"/>
                  </a:cubicBezTo>
                  <a:cubicBezTo>
                    <a:pt x="5745" y="2112"/>
                    <a:pt x="5689" y="2244"/>
                    <a:pt x="5689" y="2389"/>
                  </a:cubicBezTo>
                  <a:cubicBezTo>
                    <a:pt x="5689" y="2703"/>
                    <a:pt x="5944" y="2958"/>
                    <a:pt x="6258" y="2958"/>
                  </a:cubicBezTo>
                  <a:cubicBezTo>
                    <a:pt x="6571" y="2958"/>
                    <a:pt x="6827" y="2703"/>
                    <a:pt x="6827" y="2389"/>
                  </a:cubicBezTo>
                  <a:cubicBezTo>
                    <a:pt x="6827" y="2076"/>
                    <a:pt x="6571" y="1820"/>
                    <a:pt x="6258" y="1820"/>
                  </a:cubicBezTo>
                  <a:cubicBezTo>
                    <a:pt x="6170" y="1820"/>
                    <a:pt x="6087" y="1842"/>
                    <a:pt x="6013" y="1878"/>
                  </a:cubicBezTo>
                  <a:cubicBezTo>
                    <a:pt x="6010" y="1874"/>
                    <a:pt x="6010" y="1869"/>
                    <a:pt x="6006" y="1864"/>
                  </a:cubicBezTo>
                  <a:lnTo>
                    <a:pt x="5248" y="890"/>
                  </a:lnTo>
                  <a:cubicBezTo>
                    <a:pt x="5311" y="798"/>
                    <a:pt x="5348" y="688"/>
                    <a:pt x="5348" y="569"/>
                  </a:cubicBezTo>
                  <a:cubicBezTo>
                    <a:pt x="5348" y="255"/>
                    <a:pt x="5092" y="0"/>
                    <a:pt x="4779" y="0"/>
                  </a:cubicBezTo>
                  <a:cubicBezTo>
                    <a:pt x="4465" y="0"/>
                    <a:pt x="4210" y="255"/>
                    <a:pt x="4210" y="569"/>
                  </a:cubicBezTo>
                  <a:cubicBezTo>
                    <a:pt x="4210" y="691"/>
                    <a:pt x="4249" y="804"/>
                    <a:pt x="4315" y="897"/>
                  </a:cubicBezTo>
                  <a:lnTo>
                    <a:pt x="3590" y="2244"/>
                  </a:lnTo>
                  <a:cubicBezTo>
                    <a:pt x="3505" y="2193"/>
                    <a:pt x="3406" y="2162"/>
                    <a:pt x="3300" y="2162"/>
                  </a:cubicBezTo>
                  <a:cubicBezTo>
                    <a:pt x="3118" y="2162"/>
                    <a:pt x="2959" y="2248"/>
                    <a:pt x="2854" y="2381"/>
                  </a:cubicBezTo>
                  <a:lnTo>
                    <a:pt x="2254" y="2081"/>
                  </a:lnTo>
                  <a:cubicBezTo>
                    <a:pt x="2267" y="2034"/>
                    <a:pt x="2276" y="1985"/>
                    <a:pt x="2276" y="1934"/>
                  </a:cubicBezTo>
                  <a:cubicBezTo>
                    <a:pt x="2276" y="1621"/>
                    <a:pt x="2020" y="1365"/>
                    <a:pt x="1707" y="1365"/>
                  </a:cubicBezTo>
                  <a:cubicBezTo>
                    <a:pt x="1393" y="1365"/>
                    <a:pt x="1138" y="1621"/>
                    <a:pt x="1138" y="1934"/>
                  </a:cubicBezTo>
                  <a:cubicBezTo>
                    <a:pt x="1138" y="2054"/>
                    <a:pt x="1176" y="2166"/>
                    <a:pt x="1239" y="2257"/>
                  </a:cubicBezTo>
                  <a:lnTo>
                    <a:pt x="593" y="3191"/>
                  </a:lnTo>
                  <a:cubicBezTo>
                    <a:pt x="585" y="3189"/>
                    <a:pt x="578" y="3186"/>
                    <a:pt x="569" y="3186"/>
                  </a:cubicBezTo>
                  <a:lnTo>
                    <a:pt x="455" y="3186"/>
                  </a:lnTo>
                  <a:lnTo>
                    <a:pt x="455" y="2844"/>
                  </a:lnTo>
                  <a:lnTo>
                    <a:pt x="569" y="2844"/>
                  </a:lnTo>
                  <a:cubicBezTo>
                    <a:pt x="632" y="2844"/>
                    <a:pt x="683" y="2794"/>
                    <a:pt x="683" y="2731"/>
                  </a:cubicBezTo>
                  <a:cubicBezTo>
                    <a:pt x="683" y="2668"/>
                    <a:pt x="632" y="2617"/>
                    <a:pt x="569" y="2617"/>
                  </a:cubicBezTo>
                  <a:lnTo>
                    <a:pt x="455" y="2617"/>
                  </a:lnTo>
                  <a:lnTo>
                    <a:pt x="455" y="2276"/>
                  </a:lnTo>
                  <a:lnTo>
                    <a:pt x="569" y="2276"/>
                  </a:lnTo>
                  <a:cubicBezTo>
                    <a:pt x="632" y="2276"/>
                    <a:pt x="683" y="2225"/>
                    <a:pt x="683" y="2162"/>
                  </a:cubicBezTo>
                  <a:cubicBezTo>
                    <a:pt x="683" y="2099"/>
                    <a:pt x="632" y="2048"/>
                    <a:pt x="569" y="2048"/>
                  </a:cubicBezTo>
                  <a:lnTo>
                    <a:pt x="455" y="2048"/>
                  </a:lnTo>
                  <a:lnTo>
                    <a:pt x="455" y="1707"/>
                  </a:lnTo>
                  <a:lnTo>
                    <a:pt x="569" y="1707"/>
                  </a:lnTo>
                  <a:cubicBezTo>
                    <a:pt x="632" y="1707"/>
                    <a:pt x="683" y="1656"/>
                    <a:pt x="683" y="1593"/>
                  </a:cubicBezTo>
                  <a:cubicBezTo>
                    <a:pt x="683" y="1530"/>
                    <a:pt x="632" y="1479"/>
                    <a:pt x="569" y="1479"/>
                  </a:cubicBezTo>
                  <a:lnTo>
                    <a:pt x="455" y="1479"/>
                  </a:lnTo>
                  <a:lnTo>
                    <a:pt x="455" y="1138"/>
                  </a:lnTo>
                  <a:lnTo>
                    <a:pt x="569" y="1138"/>
                  </a:lnTo>
                  <a:cubicBezTo>
                    <a:pt x="632" y="1138"/>
                    <a:pt x="683" y="1087"/>
                    <a:pt x="683" y="1024"/>
                  </a:cubicBezTo>
                  <a:cubicBezTo>
                    <a:pt x="683" y="961"/>
                    <a:pt x="632" y="910"/>
                    <a:pt x="569" y="910"/>
                  </a:cubicBezTo>
                  <a:lnTo>
                    <a:pt x="455" y="910"/>
                  </a:lnTo>
                  <a:lnTo>
                    <a:pt x="455" y="569"/>
                  </a:lnTo>
                  <a:lnTo>
                    <a:pt x="569" y="569"/>
                  </a:lnTo>
                  <a:cubicBezTo>
                    <a:pt x="632" y="569"/>
                    <a:pt x="683" y="518"/>
                    <a:pt x="683" y="455"/>
                  </a:cubicBezTo>
                  <a:cubicBezTo>
                    <a:pt x="683" y="392"/>
                    <a:pt x="632" y="341"/>
                    <a:pt x="569" y="341"/>
                  </a:cubicBezTo>
                  <a:lnTo>
                    <a:pt x="455" y="341"/>
                  </a:lnTo>
                  <a:lnTo>
                    <a:pt x="455" y="114"/>
                  </a:lnTo>
                  <a:cubicBezTo>
                    <a:pt x="455" y="51"/>
                    <a:pt x="404" y="0"/>
                    <a:pt x="341" y="0"/>
                  </a:cubicBezTo>
                  <a:cubicBezTo>
                    <a:pt x="278" y="0"/>
                    <a:pt x="228" y="51"/>
                    <a:pt x="228" y="114"/>
                  </a:cubicBezTo>
                  <a:lnTo>
                    <a:pt x="228" y="341"/>
                  </a:lnTo>
                  <a:lnTo>
                    <a:pt x="114" y="341"/>
                  </a:lnTo>
                  <a:cubicBezTo>
                    <a:pt x="51" y="341"/>
                    <a:pt x="0" y="392"/>
                    <a:pt x="0" y="455"/>
                  </a:cubicBezTo>
                  <a:cubicBezTo>
                    <a:pt x="0" y="518"/>
                    <a:pt x="51" y="569"/>
                    <a:pt x="114" y="569"/>
                  </a:cubicBezTo>
                  <a:lnTo>
                    <a:pt x="228" y="569"/>
                  </a:lnTo>
                  <a:lnTo>
                    <a:pt x="228" y="910"/>
                  </a:lnTo>
                  <a:lnTo>
                    <a:pt x="114" y="910"/>
                  </a:lnTo>
                  <a:cubicBezTo>
                    <a:pt x="51" y="910"/>
                    <a:pt x="0" y="961"/>
                    <a:pt x="0" y="1024"/>
                  </a:cubicBezTo>
                  <a:cubicBezTo>
                    <a:pt x="0" y="1087"/>
                    <a:pt x="51" y="1138"/>
                    <a:pt x="114" y="1138"/>
                  </a:cubicBezTo>
                  <a:lnTo>
                    <a:pt x="228" y="1138"/>
                  </a:lnTo>
                  <a:lnTo>
                    <a:pt x="228" y="1479"/>
                  </a:lnTo>
                  <a:lnTo>
                    <a:pt x="114" y="1479"/>
                  </a:lnTo>
                  <a:cubicBezTo>
                    <a:pt x="51" y="1479"/>
                    <a:pt x="0" y="1530"/>
                    <a:pt x="0" y="1593"/>
                  </a:cubicBezTo>
                  <a:cubicBezTo>
                    <a:pt x="0" y="1656"/>
                    <a:pt x="51" y="1707"/>
                    <a:pt x="114" y="1707"/>
                  </a:cubicBezTo>
                  <a:lnTo>
                    <a:pt x="228" y="1707"/>
                  </a:lnTo>
                  <a:lnTo>
                    <a:pt x="228" y="2048"/>
                  </a:lnTo>
                  <a:lnTo>
                    <a:pt x="114" y="2048"/>
                  </a:lnTo>
                  <a:cubicBezTo>
                    <a:pt x="51" y="2048"/>
                    <a:pt x="0" y="2099"/>
                    <a:pt x="0" y="2162"/>
                  </a:cubicBezTo>
                  <a:cubicBezTo>
                    <a:pt x="0" y="2225"/>
                    <a:pt x="51" y="2276"/>
                    <a:pt x="114" y="2276"/>
                  </a:cubicBezTo>
                  <a:lnTo>
                    <a:pt x="228" y="2276"/>
                  </a:lnTo>
                  <a:lnTo>
                    <a:pt x="228" y="2617"/>
                  </a:lnTo>
                  <a:lnTo>
                    <a:pt x="114" y="2617"/>
                  </a:lnTo>
                  <a:cubicBezTo>
                    <a:pt x="51" y="2617"/>
                    <a:pt x="0" y="2668"/>
                    <a:pt x="0" y="2731"/>
                  </a:cubicBezTo>
                  <a:cubicBezTo>
                    <a:pt x="0" y="2794"/>
                    <a:pt x="51" y="2844"/>
                    <a:pt x="114" y="2844"/>
                  </a:cubicBezTo>
                  <a:lnTo>
                    <a:pt x="228" y="2844"/>
                  </a:lnTo>
                  <a:lnTo>
                    <a:pt x="228" y="3186"/>
                  </a:lnTo>
                  <a:lnTo>
                    <a:pt x="114" y="3186"/>
                  </a:lnTo>
                  <a:cubicBezTo>
                    <a:pt x="51" y="3186"/>
                    <a:pt x="0" y="3237"/>
                    <a:pt x="0" y="3300"/>
                  </a:cubicBezTo>
                  <a:cubicBezTo>
                    <a:pt x="0" y="3362"/>
                    <a:pt x="51" y="3413"/>
                    <a:pt x="114" y="3413"/>
                  </a:cubicBezTo>
                  <a:lnTo>
                    <a:pt x="228" y="3413"/>
                  </a:lnTo>
                  <a:lnTo>
                    <a:pt x="228" y="3755"/>
                  </a:lnTo>
                  <a:lnTo>
                    <a:pt x="114" y="3755"/>
                  </a:lnTo>
                  <a:cubicBezTo>
                    <a:pt x="51" y="3755"/>
                    <a:pt x="0" y="3806"/>
                    <a:pt x="0" y="3868"/>
                  </a:cubicBezTo>
                  <a:cubicBezTo>
                    <a:pt x="0" y="3931"/>
                    <a:pt x="51" y="3982"/>
                    <a:pt x="114" y="3982"/>
                  </a:cubicBezTo>
                  <a:lnTo>
                    <a:pt x="228" y="3982"/>
                  </a:lnTo>
                  <a:lnTo>
                    <a:pt x="228" y="4324"/>
                  </a:lnTo>
                  <a:lnTo>
                    <a:pt x="114" y="4324"/>
                  </a:lnTo>
                  <a:cubicBezTo>
                    <a:pt x="51" y="4324"/>
                    <a:pt x="0" y="4374"/>
                    <a:pt x="0" y="4437"/>
                  </a:cubicBezTo>
                  <a:cubicBezTo>
                    <a:pt x="0" y="4500"/>
                    <a:pt x="51" y="4551"/>
                    <a:pt x="114" y="4551"/>
                  </a:cubicBezTo>
                  <a:lnTo>
                    <a:pt x="228" y="4551"/>
                  </a:lnTo>
                  <a:lnTo>
                    <a:pt x="228" y="4892"/>
                  </a:lnTo>
                  <a:lnTo>
                    <a:pt x="114" y="4892"/>
                  </a:lnTo>
                  <a:cubicBezTo>
                    <a:pt x="51" y="4892"/>
                    <a:pt x="0" y="4943"/>
                    <a:pt x="0" y="5006"/>
                  </a:cubicBezTo>
                  <a:cubicBezTo>
                    <a:pt x="0" y="5069"/>
                    <a:pt x="51" y="5120"/>
                    <a:pt x="114" y="5120"/>
                  </a:cubicBezTo>
                  <a:lnTo>
                    <a:pt x="228" y="5120"/>
                  </a:lnTo>
                  <a:lnTo>
                    <a:pt x="228" y="5461"/>
                  </a:lnTo>
                  <a:lnTo>
                    <a:pt x="114" y="5461"/>
                  </a:lnTo>
                  <a:cubicBezTo>
                    <a:pt x="51" y="5461"/>
                    <a:pt x="0" y="5512"/>
                    <a:pt x="0" y="5575"/>
                  </a:cubicBezTo>
                  <a:cubicBezTo>
                    <a:pt x="0" y="5638"/>
                    <a:pt x="51" y="5689"/>
                    <a:pt x="114" y="5689"/>
                  </a:cubicBezTo>
                  <a:lnTo>
                    <a:pt x="228" y="5689"/>
                  </a:lnTo>
                  <a:lnTo>
                    <a:pt x="228" y="6030"/>
                  </a:lnTo>
                  <a:lnTo>
                    <a:pt x="114" y="6030"/>
                  </a:lnTo>
                  <a:cubicBezTo>
                    <a:pt x="51" y="6030"/>
                    <a:pt x="0" y="6081"/>
                    <a:pt x="0" y="6144"/>
                  </a:cubicBezTo>
                  <a:cubicBezTo>
                    <a:pt x="0" y="6207"/>
                    <a:pt x="51" y="6258"/>
                    <a:pt x="114" y="6258"/>
                  </a:cubicBezTo>
                  <a:lnTo>
                    <a:pt x="228" y="6258"/>
                  </a:lnTo>
                  <a:lnTo>
                    <a:pt x="228" y="6485"/>
                  </a:lnTo>
                  <a:cubicBezTo>
                    <a:pt x="228" y="6548"/>
                    <a:pt x="278" y="6599"/>
                    <a:pt x="341" y="6599"/>
                  </a:cubicBezTo>
                  <a:lnTo>
                    <a:pt x="683" y="6599"/>
                  </a:lnTo>
                  <a:lnTo>
                    <a:pt x="683" y="6713"/>
                  </a:lnTo>
                  <a:cubicBezTo>
                    <a:pt x="683" y="6776"/>
                    <a:pt x="734" y="6827"/>
                    <a:pt x="796" y="6827"/>
                  </a:cubicBezTo>
                  <a:cubicBezTo>
                    <a:pt x="859" y="6827"/>
                    <a:pt x="910" y="6776"/>
                    <a:pt x="910" y="6713"/>
                  </a:cubicBezTo>
                  <a:lnTo>
                    <a:pt x="910" y="6599"/>
                  </a:lnTo>
                  <a:lnTo>
                    <a:pt x="1252" y="6599"/>
                  </a:lnTo>
                  <a:lnTo>
                    <a:pt x="1252" y="6713"/>
                  </a:lnTo>
                  <a:cubicBezTo>
                    <a:pt x="1252" y="6776"/>
                    <a:pt x="1302" y="6827"/>
                    <a:pt x="1365" y="6827"/>
                  </a:cubicBezTo>
                  <a:cubicBezTo>
                    <a:pt x="1428" y="6827"/>
                    <a:pt x="1479" y="6776"/>
                    <a:pt x="1479" y="6713"/>
                  </a:cubicBezTo>
                  <a:lnTo>
                    <a:pt x="1479" y="6599"/>
                  </a:lnTo>
                  <a:lnTo>
                    <a:pt x="1820" y="6599"/>
                  </a:lnTo>
                  <a:lnTo>
                    <a:pt x="1820" y="6713"/>
                  </a:lnTo>
                  <a:cubicBezTo>
                    <a:pt x="1820" y="6776"/>
                    <a:pt x="1871" y="6827"/>
                    <a:pt x="1934" y="6827"/>
                  </a:cubicBezTo>
                  <a:cubicBezTo>
                    <a:pt x="1997" y="6827"/>
                    <a:pt x="2048" y="6776"/>
                    <a:pt x="2048" y="6713"/>
                  </a:cubicBezTo>
                  <a:lnTo>
                    <a:pt x="2048" y="6599"/>
                  </a:lnTo>
                  <a:lnTo>
                    <a:pt x="2389" y="6599"/>
                  </a:lnTo>
                  <a:lnTo>
                    <a:pt x="2389" y="6713"/>
                  </a:lnTo>
                  <a:cubicBezTo>
                    <a:pt x="2389" y="6776"/>
                    <a:pt x="2440" y="6827"/>
                    <a:pt x="2503" y="6827"/>
                  </a:cubicBezTo>
                  <a:cubicBezTo>
                    <a:pt x="2566" y="6827"/>
                    <a:pt x="2617" y="6776"/>
                    <a:pt x="2617" y="6713"/>
                  </a:cubicBezTo>
                  <a:lnTo>
                    <a:pt x="2617" y="6599"/>
                  </a:lnTo>
                  <a:lnTo>
                    <a:pt x="2958" y="6599"/>
                  </a:lnTo>
                  <a:lnTo>
                    <a:pt x="2958" y="6713"/>
                  </a:lnTo>
                  <a:cubicBezTo>
                    <a:pt x="2958" y="6776"/>
                    <a:pt x="3009" y="6827"/>
                    <a:pt x="3072" y="6827"/>
                  </a:cubicBezTo>
                  <a:cubicBezTo>
                    <a:pt x="3135" y="6827"/>
                    <a:pt x="3186" y="6776"/>
                    <a:pt x="3186" y="6713"/>
                  </a:cubicBezTo>
                  <a:lnTo>
                    <a:pt x="3186" y="6599"/>
                  </a:lnTo>
                  <a:lnTo>
                    <a:pt x="3527" y="6599"/>
                  </a:lnTo>
                  <a:lnTo>
                    <a:pt x="3527" y="6713"/>
                  </a:lnTo>
                  <a:cubicBezTo>
                    <a:pt x="3527" y="6776"/>
                    <a:pt x="3578" y="6827"/>
                    <a:pt x="3641" y="6827"/>
                  </a:cubicBezTo>
                  <a:cubicBezTo>
                    <a:pt x="3704" y="6827"/>
                    <a:pt x="3755" y="6776"/>
                    <a:pt x="3755" y="6713"/>
                  </a:cubicBezTo>
                  <a:lnTo>
                    <a:pt x="3755" y="6599"/>
                  </a:lnTo>
                  <a:lnTo>
                    <a:pt x="4096" y="6599"/>
                  </a:lnTo>
                  <a:lnTo>
                    <a:pt x="4096" y="6713"/>
                  </a:lnTo>
                  <a:cubicBezTo>
                    <a:pt x="4096" y="6776"/>
                    <a:pt x="4147" y="6827"/>
                    <a:pt x="4210" y="6827"/>
                  </a:cubicBezTo>
                  <a:cubicBezTo>
                    <a:pt x="4273" y="6827"/>
                    <a:pt x="4323" y="6776"/>
                    <a:pt x="4323" y="6713"/>
                  </a:cubicBezTo>
                  <a:lnTo>
                    <a:pt x="4323" y="6599"/>
                  </a:lnTo>
                  <a:lnTo>
                    <a:pt x="4665" y="6599"/>
                  </a:lnTo>
                  <a:lnTo>
                    <a:pt x="4665" y="6713"/>
                  </a:lnTo>
                  <a:cubicBezTo>
                    <a:pt x="4665" y="6776"/>
                    <a:pt x="4716" y="6827"/>
                    <a:pt x="4779" y="6827"/>
                  </a:cubicBezTo>
                  <a:cubicBezTo>
                    <a:pt x="4842" y="6827"/>
                    <a:pt x="4892" y="6776"/>
                    <a:pt x="4892" y="6713"/>
                  </a:cubicBezTo>
                  <a:lnTo>
                    <a:pt x="4892" y="6599"/>
                  </a:lnTo>
                  <a:lnTo>
                    <a:pt x="5234" y="6599"/>
                  </a:lnTo>
                  <a:lnTo>
                    <a:pt x="5234" y="6713"/>
                  </a:lnTo>
                  <a:cubicBezTo>
                    <a:pt x="5234" y="6776"/>
                    <a:pt x="5285" y="6827"/>
                    <a:pt x="5347" y="6827"/>
                  </a:cubicBezTo>
                  <a:cubicBezTo>
                    <a:pt x="5410" y="6827"/>
                    <a:pt x="5461" y="6776"/>
                    <a:pt x="5461" y="6713"/>
                  </a:cubicBezTo>
                  <a:lnTo>
                    <a:pt x="5461" y="6599"/>
                  </a:lnTo>
                  <a:lnTo>
                    <a:pt x="5803" y="6599"/>
                  </a:lnTo>
                  <a:lnTo>
                    <a:pt x="5803" y="6713"/>
                  </a:lnTo>
                  <a:cubicBezTo>
                    <a:pt x="5803" y="6776"/>
                    <a:pt x="5853" y="6827"/>
                    <a:pt x="5916" y="6827"/>
                  </a:cubicBezTo>
                  <a:cubicBezTo>
                    <a:pt x="5979" y="6827"/>
                    <a:pt x="6030" y="6776"/>
                    <a:pt x="6030" y="6713"/>
                  </a:cubicBezTo>
                  <a:lnTo>
                    <a:pt x="6030" y="6599"/>
                  </a:lnTo>
                  <a:lnTo>
                    <a:pt x="6371" y="6599"/>
                  </a:lnTo>
                  <a:lnTo>
                    <a:pt x="6371" y="6713"/>
                  </a:lnTo>
                  <a:cubicBezTo>
                    <a:pt x="6371" y="6776"/>
                    <a:pt x="6422" y="6827"/>
                    <a:pt x="6485" y="6827"/>
                  </a:cubicBezTo>
                  <a:cubicBezTo>
                    <a:pt x="6548" y="6827"/>
                    <a:pt x="6599" y="6776"/>
                    <a:pt x="6599" y="6713"/>
                  </a:cubicBezTo>
                  <a:lnTo>
                    <a:pt x="6599" y="6599"/>
                  </a:lnTo>
                  <a:lnTo>
                    <a:pt x="6713" y="6599"/>
                  </a:lnTo>
                  <a:cubicBezTo>
                    <a:pt x="6776" y="6599"/>
                    <a:pt x="6827" y="6548"/>
                    <a:pt x="6827" y="6485"/>
                  </a:cubicBezTo>
                  <a:cubicBezTo>
                    <a:pt x="6827" y="6422"/>
                    <a:pt x="6776" y="6372"/>
                    <a:pt x="6713" y="6372"/>
                  </a:cubicBezTo>
                  <a:lnTo>
                    <a:pt x="6599" y="6372"/>
                  </a:lnTo>
                  <a:lnTo>
                    <a:pt x="6599" y="6258"/>
                  </a:lnTo>
                  <a:cubicBezTo>
                    <a:pt x="6599" y="6195"/>
                    <a:pt x="6548" y="6144"/>
                    <a:pt x="6485" y="6144"/>
                  </a:cubicBezTo>
                  <a:cubicBezTo>
                    <a:pt x="6422" y="6144"/>
                    <a:pt x="6371" y="6195"/>
                    <a:pt x="6371" y="6258"/>
                  </a:cubicBezTo>
                  <a:lnTo>
                    <a:pt x="6371" y="6372"/>
                  </a:lnTo>
                  <a:lnTo>
                    <a:pt x="6030" y="6372"/>
                  </a:lnTo>
                  <a:lnTo>
                    <a:pt x="6030" y="6258"/>
                  </a:lnTo>
                  <a:cubicBezTo>
                    <a:pt x="6030" y="6195"/>
                    <a:pt x="5979" y="6144"/>
                    <a:pt x="5916" y="6144"/>
                  </a:cubicBezTo>
                  <a:cubicBezTo>
                    <a:pt x="5853" y="6144"/>
                    <a:pt x="5803" y="6195"/>
                    <a:pt x="5803" y="6258"/>
                  </a:cubicBezTo>
                  <a:lnTo>
                    <a:pt x="5803" y="6372"/>
                  </a:lnTo>
                  <a:lnTo>
                    <a:pt x="5461" y="6372"/>
                  </a:lnTo>
                  <a:lnTo>
                    <a:pt x="5461" y="6258"/>
                  </a:lnTo>
                  <a:cubicBezTo>
                    <a:pt x="5461" y="6195"/>
                    <a:pt x="5410" y="6144"/>
                    <a:pt x="5347" y="6144"/>
                  </a:cubicBezTo>
                  <a:cubicBezTo>
                    <a:pt x="5285" y="6144"/>
                    <a:pt x="5234" y="6195"/>
                    <a:pt x="5234" y="6258"/>
                  </a:cubicBezTo>
                  <a:lnTo>
                    <a:pt x="5234" y="6372"/>
                  </a:lnTo>
                  <a:lnTo>
                    <a:pt x="4892" y="6372"/>
                  </a:lnTo>
                  <a:lnTo>
                    <a:pt x="4892" y="6258"/>
                  </a:lnTo>
                  <a:cubicBezTo>
                    <a:pt x="4892" y="6195"/>
                    <a:pt x="4842" y="6144"/>
                    <a:pt x="4779" y="6144"/>
                  </a:cubicBezTo>
                  <a:cubicBezTo>
                    <a:pt x="4716" y="6144"/>
                    <a:pt x="4665" y="6195"/>
                    <a:pt x="4665" y="6258"/>
                  </a:cubicBezTo>
                  <a:lnTo>
                    <a:pt x="4665" y="6372"/>
                  </a:lnTo>
                  <a:lnTo>
                    <a:pt x="4323" y="6372"/>
                  </a:lnTo>
                  <a:lnTo>
                    <a:pt x="4323" y="6258"/>
                  </a:lnTo>
                  <a:cubicBezTo>
                    <a:pt x="4323" y="6195"/>
                    <a:pt x="4273" y="6144"/>
                    <a:pt x="4210" y="6144"/>
                  </a:cubicBezTo>
                  <a:cubicBezTo>
                    <a:pt x="4147" y="6144"/>
                    <a:pt x="4096" y="6195"/>
                    <a:pt x="4096" y="6258"/>
                  </a:cubicBezTo>
                  <a:lnTo>
                    <a:pt x="4096" y="6372"/>
                  </a:lnTo>
                  <a:lnTo>
                    <a:pt x="3755" y="6372"/>
                  </a:lnTo>
                  <a:lnTo>
                    <a:pt x="3755" y="6258"/>
                  </a:lnTo>
                  <a:cubicBezTo>
                    <a:pt x="3755" y="6195"/>
                    <a:pt x="3704" y="6144"/>
                    <a:pt x="3641" y="6144"/>
                  </a:cubicBezTo>
                  <a:cubicBezTo>
                    <a:pt x="3578" y="6144"/>
                    <a:pt x="3527" y="6195"/>
                    <a:pt x="3527" y="6258"/>
                  </a:cubicBezTo>
                  <a:lnTo>
                    <a:pt x="3527" y="6372"/>
                  </a:lnTo>
                  <a:lnTo>
                    <a:pt x="3186" y="6372"/>
                  </a:lnTo>
                  <a:lnTo>
                    <a:pt x="3186" y="6258"/>
                  </a:lnTo>
                  <a:cubicBezTo>
                    <a:pt x="3186" y="6195"/>
                    <a:pt x="3135" y="6144"/>
                    <a:pt x="3072" y="6144"/>
                  </a:cubicBezTo>
                  <a:cubicBezTo>
                    <a:pt x="3009" y="6144"/>
                    <a:pt x="2958" y="6195"/>
                    <a:pt x="2958" y="6258"/>
                  </a:cubicBezTo>
                  <a:lnTo>
                    <a:pt x="2958" y="6372"/>
                  </a:lnTo>
                  <a:lnTo>
                    <a:pt x="2617" y="6372"/>
                  </a:lnTo>
                  <a:lnTo>
                    <a:pt x="2617" y="6258"/>
                  </a:lnTo>
                  <a:cubicBezTo>
                    <a:pt x="2617" y="6195"/>
                    <a:pt x="2566" y="6144"/>
                    <a:pt x="2503" y="6144"/>
                  </a:cubicBezTo>
                  <a:cubicBezTo>
                    <a:pt x="2440" y="6144"/>
                    <a:pt x="2389" y="6195"/>
                    <a:pt x="2389" y="6258"/>
                  </a:cubicBezTo>
                  <a:lnTo>
                    <a:pt x="2389" y="6372"/>
                  </a:lnTo>
                  <a:lnTo>
                    <a:pt x="2048" y="6372"/>
                  </a:lnTo>
                  <a:lnTo>
                    <a:pt x="2048" y="6258"/>
                  </a:lnTo>
                  <a:cubicBezTo>
                    <a:pt x="2048" y="6195"/>
                    <a:pt x="1997" y="6144"/>
                    <a:pt x="1934" y="6144"/>
                  </a:cubicBezTo>
                  <a:cubicBezTo>
                    <a:pt x="1871" y="6144"/>
                    <a:pt x="1820" y="6195"/>
                    <a:pt x="1820" y="6258"/>
                  </a:cubicBezTo>
                  <a:lnTo>
                    <a:pt x="1820" y="6372"/>
                  </a:lnTo>
                  <a:lnTo>
                    <a:pt x="1479" y="6372"/>
                  </a:lnTo>
                  <a:lnTo>
                    <a:pt x="1479" y="6258"/>
                  </a:lnTo>
                  <a:cubicBezTo>
                    <a:pt x="1479" y="6195"/>
                    <a:pt x="1428" y="6144"/>
                    <a:pt x="1365" y="6144"/>
                  </a:cubicBezTo>
                  <a:cubicBezTo>
                    <a:pt x="1302" y="6144"/>
                    <a:pt x="1252" y="6195"/>
                    <a:pt x="1252" y="6258"/>
                  </a:cubicBezTo>
                  <a:lnTo>
                    <a:pt x="1252" y="6372"/>
                  </a:lnTo>
                  <a:lnTo>
                    <a:pt x="910" y="6372"/>
                  </a:lnTo>
                  <a:lnTo>
                    <a:pt x="910" y="6258"/>
                  </a:lnTo>
                  <a:cubicBezTo>
                    <a:pt x="910" y="6195"/>
                    <a:pt x="859" y="6144"/>
                    <a:pt x="796" y="6144"/>
                  </a:cubicBezTo>
                  <a:cubicBezTo>
                    <a:pt x="734" y="6144"/>
                    <a:pt x="683" y="6195"/>
                    <a:pt x="683" y="6258"/>
                  </a:cubicBezTo>
                  <a:lnTo>
                    <a:pt x="683" y="6372"/>
                  </a:lnTo>
                  <a:lnTo>
                    <a:pt x="455" y="6372"/>
                  </a:lnTo>
                  <a:lnTo>
                    <a:pt x="455" y="5234"/>
                  </a:lnTo>
                  <a:lnTo>
                    <a:pt x="1263" y="5234"/>
                  </a:lnTo>
                  <a:close/>
                </a:path>
              </a:pathLst>
            </a:custGeom>
            <a:solidFill>
              <a:schemeClr val="bg1"/>
            </a:solidFill>
            <a:ln>
              <a:noFill/>
            </a:ln>
          </p:spPr>
          <p:txBody>
            <a:bodyPr anchor="ctr"/>
            <a:lstStyle/>
            <a:p>
              <a:pPr algn="ctr"/>
              <a:endParaRPr/>
            </a:p>
          </p:txBody>
        </p:sp>
      </p:grpSp>
      <p:sp>
        <p:nvSpPr>
          <p:cNvPr id="9" name="íṧ1ïḑé"/>
          <p:cNvSpPr txBox="1"/>
          <p:nvPr/>
        </p:nvSpPr>
        <p:spPr>
          <a:xfrm>
            <a:off x="1333500" y="1509395"/>
            <a:ext cx="391795" cy="466090"/>
          </a:xfrm>
          <a:prstGeom prst="rect">
            <a:avLst/>
          </a:prstGeom>
          <a:noFill/>
        </p:spPr>
        <p:txBody>
          <a:bodyPr wrap="square" lIns="90000" tIns="46800" rIns="90000" bIns="46800" anchor="ctr">
            <a:prstTxWarp prst="textPlain">
              <a:avLst/>
            </a:prstTxWarp>
            <a:normAutofit fontScale="62500" lnSpcReduction="20000"/>
          </a:bodyPr>
          <a:lstStyle/>
          <a:p>
            <a:r>
              <a:rPr lang="en-US" sz="4800" dirty="0"/>
              <a:t>“</a:t>
            </a:r>
          </a:p>
        </p:txBody>
      </p:sp>
      <p:sp>
        <p:nvSpPr>
          <p:cNvPr id="10" name="i$ḻïḍè"/>
          <p:cNvSpPr/>
          <p:nvPr/>
        </p:nvSpPr>
        <p:spPr>
          <a:xfrm>
            <a:off x="1333500" y="1975485"/>
            <a:ext cx="3689350" cy="721360"/>
          </a:xfrm>
          <a:prstGeom prst="rect">
            <a:avLst/>
          </a:prstGeom>
        </p:spPr>
        <p:txBody>
          <a:bodyPr wrap="square" lIns="90000" tIns="46800" rIns="90000" bIns="46800" anchor="ctr">
            <a:normAutofit fontScale="80000"/>
          </a:bodyPr>
          <a:lstStyle/>
          <a:p>
            <a:pPr>
              <a:lnSpc>
                <a:spcPct val="120000"/>
              </a:lnSpc>
            </a:pPr>
            <a:r>
              <a:rPr lang="zh-CN" altLang="en-US" b="1" dirty="0">
                <a:ea typeface="微软雅黑" panose="020B0503020204020204" pitchFamily="34" charset="-122"/>
              </a:rPr>
              <a:t>要始终牢记幸福是奋斗出来，不是等、靠、要来的观念，残疾人只有掌握一技之长</a:t>
            </a:r>
          </a:p>
        </p:txBody>
      </p:sp>
      <p:sp>
        <p:nvSpPr>
          <p:cNvPr id="11" name="iṥļiḑe"/>
          <p:cNvSpPr/>
          <p:nvPr/>
        </p:nvSpPr>
        <p:spPr>
          <a:xfrm>
            <a:off x="1333500" y="2697480"/>
            <a:ext cx="3689350" cy="696595"/>
          </a:xfrm>
          <a:prstGeom prst="rect">
            <a:avLst/>
          </a:prstGeom>
        </p:spPr>
        <p:txBody>
          <a:bodyPr wrap="square" lIns="90000" tIns="46800" rIns="90000" bIns="46800" anchor="ctr">
            <a:noAutofit/>
          </a:bodyPr>
          <a:lstStyle/>
          <a:p>
            <a:pPr>
              <a:lnSpc>
                <a:spcPct val="120000"/>
              </a:lnSpc>
            </a:pPr>
            <a:r>
              <a:rPr lang="zh-CN" altLang="en-US" sz="1400" b="1" dirty="0">
                <a:ea typeface="微软雅黑" panose="020B0503020204020204" pitchFamily="34" charset="-122"/>
              </a:rPr>
              <a:t>全面提高自身素质，与社会、企业的需求一致起来，才能找到合适岗位，有一席之地，发挥自己的聪明才智，参与社会、奉献社会。</a:t>
            </a:r>
          </a:p>
        </p:txBody>
      </p:sp>
      <p:sp>
        <p:nvSpPr>
          <p:cNvPr id="2" name="文本框 1"/>
          <p:cNvSpPr txBox="1"/>
          <p:nvPr/>
        </p:nvSpPr>
        <p:spPr>
          <a:xfrm>
            <a:off x="3660140" y="669290"/>
            <a:ext cx="4943475" cy="583565"/>
          </a:xfrm>
          <a:prstGeom prst="rect">
            <a:avLst/>
          </a:prstGeom>
          <a:noFill/>
        </p:spPr>
        <p:txBody>
          <a:bodyPr wrap="square" rtlCol="0">
            <a:spAutoFit/>
          </a:bodyPr>
          <a:lstStyle/>
          <a:p>
            <a:pPr algn="ctr"/>
            <a:r>
              <a:rPr lang="zh-CN" altLang="en-US" sz="3200" b="1" dirty="0">
                <a:latin typeface="微软雅黑" panose="020B0503020204020204" pitchFamily="34" charset="-122"/>
                <a:ea typeface="微软雅黑" panose="020B0503020204020204" pitchFamily="34" charset="-122"/>
              </a:rPr>
              <a:t>增强残疾人职业培训意识</a:t>
            </a:r>
          </a:p>
        </p:txBody>
      </p:sp>
    </p:spTree>
  </p:cSld>
  <p:clrMapOvr>
    <a:masterClrMapping/>
  </p:clrMapOvr>
  <mc:AlternateContent xmlns:mc="http://schemas.openxmlformats.org/markup-compatibility/2006">
    <mc:Choice xmlns:p14="http://schemas.microsoft.com/office/powerpoint/2010/main" xmlns="" Requires="p14">
      <p:transition spd="slow" p14:dur="2500" advTm="0">
        <p:checker/>
      </p:transition>
    </mc:Choice>
    <mc:Fallback>
      <p:transition spd="slow" advTm="0">
        <p:checker/>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405890" y="1584325"/>
            <a:ext cx="10427970" cy="4393565"/>
            <a:chOff x="2316" y="3261"/>
            <a:chExt cx="14568" cy="6138"/>
          </a:xfrm>
        </p:grpSpPr>
        <p:grpSp>
          <p:nvGrpSpPr>
            <p:cNvPr id="2" name="组合 1"/>
            <p:cNvGrpSpPr/>
            <p:nvPr/>
          </p:nvGrpSpPr>
          <p:grpSpPr>
            <a:xfrm>
              <a:off x="2316" y="3927"/>
              <a:ext cx="14568" cy="4885"/>
              <a:chOff x="2316" y="3927"/>
              <a:chExt cx="14568" cy="4885"/>
            </a:xfrm>
          </p:grpSpPr>
          <p:sp>
            <p:nvSpPr>
              <p:cNvPr id="26" name="i$ľîdé"/>
              <p:cNvSpPr txBox="1"/>
              <p:nvPr/>
            </p:nvSpPr>
            <p:spPr>
              <a:xfrm>
                <a:off x="12770" y="7852"/>
                <a:ext cx="4060" cy="961"/>
              </a:xfrm>
              <a:prstGeom prst="rect">
                <a:avLst/>
              </a:prstGeom>
              <a:noFill/>
            </p:spPr>
            <p:txBody>
              <a:bodyPr wrap="square" lIns="0" tIns="0" rIns="0" bIns="0" rtlCol="0" anchor="ctr">
                <a:noAutofit/>
              </a:bodyPr>
              <a:lstStyle/>
              <a:p>
                <a:pPr defTabSz="914400">
                  <a:lnSpc>
                    <a:spcPct val="120000"/>
                  </a:lnSpc>
                  <a:spcBef>
                    <a:spcPct val="0"/>
                  </a:spcBef>
                  <a:defRPr/>
                </a:pPr>
                <a:r>
                  <a:rPr lang="zh-CN" altLang="en-US" sz="1000" dirty="0" smtClean="0">
                    <a:ea typeface="微软雅黑" panose="020B0503020204020204" pitchFamily="34" charset="-122"/>
                    <a:cs typeface="+mn-ea"/>
                    <a:sym typeface="+mn-lt"/>
                  </a:rPr>
                  <a:t>达比例和超比例安置残疾人就业较多的好企业、事业单位给予奖励，用政策的杠杆促进残疾人就业。</a:t>
                </a:r>
              </a:p>
            </p:txBody>
          </p:sp>
          <p:sp>
            <p:nvSpPr>
              <p:cNvPr id="27" name="ïSľîḑe"/>
              <p:cNvSpPr/>
              <p:nvPr/>
            </p:nvSpPr>
            <p:spPr>
              <a:xfrm>
                <a:off x="12770" y="7369"/>
                <a:ext cx="4060" cy="483"/>
              </a:xfrm>
              <a:prstGeom prst="rect">
                <a:avLst/>
              </a:prstGeom>
            </p:spPr>
            <p:txBody>
              <a:bodyPr wrap="none" lIns="0" tIns="0" rIns="0" bIns="0" anchor="ctr">
                <a:normAutofit/>
              </a:bodyPr>
              <a:lstStyle/>
              <a:p>
                <a:pPr lvl="0" algn="l" defTabSz="914400">
                  <a:spcBef>
                    <a:spcPct val="0"/>
                  </a:spcBef>
                  <a:defRPr/>
                </a:pPr>
                <a:r>
                  <a:rPr lang="zh-CN" altLang="en-US" sz="1600" b="1" dirty="0" smtClean="0">
                    <a:solidFill>
                      <a:schemeClr val="accent1"/>
                    </a:solidFill>
                    <a:ea typeface="微软雅黑" panose="020B0503020204020204" pitchFamily="34" charset="-122"/>
                    <a:cs typeface="+mn-ea"/>
                    <a:sym typeface="+mn-lt"/>
                  </a:rPr>
                  <a:t>给予奖励</a:t>
                </a:r>
              </a:p>
            </p:txBody>
          </p:sp>
          <p:sp>
            <p:nvSpPr>
              <p:cNvPr id="24" name="is1iḋé"/>
              <p:cNvSpPr txBox="1"/>
              <p:nvPr/>
            </p:nvSpPr>
            <p:spPr>
              <a:xfrm>
                <a:off x="2370" y="7852"/>
                <a:ext cx="3951" cy="752"/>
              </a:xfrm>
              <a:prstGeom prst="rect">
                <a:avLst/>
              </a:prstGeom>
              <a:noFill/>
            </p:spPr>
            <p:txBody>
              <a:bodyPr wrap="square" lIns="0" tIns="0" rIns="0" bIns="0" rtlCol="0" anchor="ctr">
                <a:normAutofit/>
              </a:bodyPr>
              <a:lstStyle/>
              <a:p>
                <a:pPr algn="r" defTabSz="914400">
                  <a:lnSpc>
                    <a:spcPct val="120000"/>
                  </a:lnSpc>
                  <a:spcBef>
                    <a:spcPct val="0"/>
                  </a:spcBef>
                  <a:defRPr/>
                </a:pPr>
                <a:r>
                  <a:rPr lang="zh-CN" altLang="en-US" sz="1100" dirty="0" smtClean="0">
                    <a:ea typeface="微软雅黑" panose="020B0503020204020204" pitchFamily="34" charset="-122"/>
                    <a:cs typeface="+mn-ea"/>
                    <a:sym typeface="+mn-lt"/>
                  </a:rPr>
                  <a:t>对具有安置就业、扶贫开发、辐射带动作用</a:t>
                </a:r>
              </a:p>
              <a:p>
                <a:pPr algn="r" defTabSz="914400">
                  <a:lnSpc>
                    <a:spcPct val="120000"/>
                  </a:lnSpc>
                  <a:spcBef>
                    <a:spcPct val="0"/>
                  </a:spcBef>
                  <a:defRPr/>
                </a:pPr>
                <a:r>
                  <a:rPr lang="zh-CN" altLang="en-US" sz="1100" dirty="0" smtClean="0">
                    <a:ea typeface="微软雅黑" panose="020B0503020204020204" pitchFamily="34" charset="-122"/>
                    <a:cs typeface="+mn-ea"/>
                    <a:sym typeface="+mn-lt"/>
                  </a:rPr>
                  <a:t>残疾人就业扶贫基地给予政策性资金扶持</a:t>
                </a:r>
              </a:p>
            </p:txBody>
          </p:sp>
          <p:sp>
            <p:nvSpPr>
              <p:cNvPr id="25" name="ïślidé"/>
              <p:cNvSpPr/>
              <p:nvPr/>
            </p:nvSpPr>
            <p:spPr>
              <a:xfrm>
                <a:off x="2370" y="7369"/>
                <a:ext cx="3951" cy="483"/>
              </a:xfrm>
              <a:prstGeom prst="rect">
                <a:avLst/>
              </a:prstGeom>
            </p:spPr>
            <p:txBody>
              <a:bodyPr wrap="none" lIns="0" tIns="0" rIns="0" bIns="0" anchor="ctr">
                <a:normAutofit/>
              </a:bodyPr>
              <a:lstStyle/>
              <a:p>
                <a:pPr lvl="0" algn="r" defTabSz="914400">
                  <a:spcBef>
                    <a:spcPct val="0"/>
                  </a:spcBef>
                  <a:defRPr/>
                </a:pPr>
                <a:r>
                  <a:rPr lang="zh-CN" altLang="en-US" sz="1600" b="1" dirty="0" smtClean="0">
                    <a:solidFill>
                      <a:schemeClr val="accent2"/>
                    </a:solidFill>
                    <a:ea typeface="微软雅黑" panose="020B0503020204020204" pitchFamily="34" charset="-122"/>
                    <a:cs typeface="+mn-ea"/>
                    <a:sym typeface="+mn-lt"/>
                  </a:rPr>
                  <a:t>小额信贷贴息扶持</a:t>
                </a:r>
              </a:p>
            </p:txBody>
          </p:sp>
          <p:sp>
            <p:nvSpPr>
              <p:cNvPr id="22" name="íş1íḓê"/>
              <p:cNvSpPr txBox="1"/>
              <p:nvPr/>
            </p:nvSpPr>
            <p:spPr>
              <a:xfrm>
                <a:off x="12824" y="4410"/>
                <a:ext cx="4060" cy="752"/>
              </a:xfrm>
              <a:prstGeom prst="rect">
                <a:avLst/>
              </a:prstGeom>
              <a:noFill/>
            </p:spPr>
            <p:txBody>
              <a:bodyPr wrap="square" lIns="0" tIns="0" rIns="0" bIns="0" rtlCol="0" anchor="ctr">
                <a:normAutofit/>
              </a:bodyPr>
              <a:lstStyle/>
              <a:p>
                <a:pPr defTabSz="914400">
                  <a:lnSpc>
                    <a:spcPct val="120000"/>
                  </a:lnSpc>
                  <a:spcBef>
                    <a:spcPct val="0"/>
                  </a:spcBef>
                  <a:defRPr/>
                </a:pPr>
                <a:r>
                  <a:rPr lang="zh-CN" altLang="en-US" sz="1100" dirty="0" smtClean="0">
                    <a:ea typeface="微软雅黑" panose="020B0503020204020204" pitchFamily="34" charset="-122"/>
                    <a:cs typeface="+mn-ea"/>
                    <a:sym typeface="+mn-lt"/>
                  </a:rPr>
                  <a:t>对残疾人个体就业</a:t>
                </a:r>
              </a:p>
              <a:p>
                <a:pPr defTabSz="914400">
                  <a:lnSpc>
                    <a:spcPct val="120000"/>
                  </a:lnSpc>
                  <a:spcBef>
                    <a:spcPct val="0"/>
                  </a:spcBef>
                  <a:defRPr/>
                </a:pPr>
                <a:r>
                  <a:rPr lang="zh-CN" altLang="en-US" sz="1100" dirty="0" smtClean="0">
                    <a:ea typeface="微软雅黑" panose="020B0503020204020204" pitchFamily="34" charset="-122"/>
                    <a:cs typeface="+mn-ea"/>
                    <a:sym typeface="+mn-lt"/>
                  </a:rPr>
                  <a:t>给予社会保险补贴</a:t>
                </a:r>
              </a:p>
            </p:txBody>
          </p:sp>
          <p:sp>
            <p:nvSpPr>
              <p:cNvPr id="23" name="îṣḻiďé"/>
              <p:cNvSpPr/>
              <p:nvPr/>
            </p:nvSpPr>
            <p:spPr>
              <a:xfrm>
                <a:off x="12824" y="3927"/>
                <a:ext cx="4060" cy="483"/>
              </a:xfrm>
              <a:prstGeom prst="rect">
                <a:avLst/>
              </a:prstGeom>
            </p:spPr>
            <p:txBody>
              <a:bodyPr wrap="none" lIns="0" tIns="0" rIns="0" bIns="0" anchor="ctr">
                <a:normAutofit/>
              </a:bodyPr>
              <a:lstStyle/>
              <a:p>
                <a:pPr lvl="0" algn="l" defTabSz="914400">
                  <a:spcBef>
                    <a:spcPct val="0"/>
                  </a:spcBef>
                  <a:defRPr/>
                </a:pPr>
                <a:r>
                  <a:rPr lang="zh-CN" altLang="en-US" sz="1600" b="1" dirty="0" smtClean="0">
                    <a:solidFill>
                      <a:schemeClr val="accent4"/>
                    </a:solidFill>
                    <a:ea typeface="微软雅黑" panose="020B0503020204020204" pitchFamily="34" charset="-122"/>
                    <a:cs typeface="+mn-ea"/>
                    <a:sym typeface="+mn-lt"/>
                  </a:rPr>
                  <a:t>社会保险补贴</a:t>
                </a:r>
              </a:p>
            </p:txBody>
          </p:sp>
          <p:sp>
            <p:nvSpPr>
              <p:cNvPr id="20" name="ïṡḷíḑé"/>
              <p:cNvSpPr txBox="1"/>
              <p:nvPr/>
            </p:nvSpPr>
            <p:spPr>
              <a:xfrm>
                <a:off x="2316" y="4410"/>
                <a:ext cx="4060" cy="752"/>
              </a:xfrm>
              <a:prstGeom prst="rect">
                <a:avLst/>
              </a:prstGeom>
              <a:noFill/>
            </p:spPr>
            <p:txBody>
              <a:bodyPr wrap="square" lIns="0" tIns="0" rIns="0" bIns="0" rtlCol="0" anchor="ctr">
                <a:normAutofit/>
              </a:bodyPr>
              <a:lstStyle/>
              <a:p>
                <a:pPr algn="r" defTabSz="914400">
                  <a:lnSpc>
                    <a:spcPct val="120000"/>
                  </a:lnSpc>
                  <a:spcBef>
                    <a:spcPct val="0"/>
                  </a:spcBef>
                  <a:defRPr/>
                </a:pPr>
                <a:r>
                  <a:rPr lang="zh-CN" altLang="en-US" sz="1200" dirty="0" smtClean="0">
                    <a:ea typeface="微软雅黑" panose="020B0503020204020204" pitchFamily="34" charset="-122"/>
                    <a:cs typeface="+mn-ea"/>
                    <a:sym typeface="+mn-lt"/>
                  </a:rPr>
                  <a:t>加大对从事家庭农副业生产与服务行业</a:t>
                </a:r>
              </a:p>
              <a:p>
                <a:pPr algn="r" defTabSz="914400">
                  <a:lnSpc>
                    <a:spcPct val="120000"/>
                  </a:lnSpc>
                  <a:spcBef>
                    <a:spcPct val="0"/>
                  </a:spcBef>
                  <a:defRPr/>
                </a:pPr>
                <a:r>
                  <a:rPr lang="zh-CN" altLang="en-US" sz="1200" dirty="0" smtClean="0">
                    <a:ea typeface="微软雅黑" panose="020B0503020204020204" pitchFamily="34" charset="-122"/>
                    <a:cs typeface="+mn-ea"/>
                    <a:sym typeface="+mn-lt"/>
                  </a:rPr>
                  <a:t>就业的贫</a:t>
                </a:r>
                <a:r>
                  <a:rPr lang="zh-CN" altLang="en-US" sz="1100" dirty="0" smtClean="0">
                    <a:ea typeface="微软雅黑" panose="020B0503020204020204" pitchFamily="34" charset="-122"/>
                    <a:cs typeface="+mn-ea"/>
                    <a:sym typeface="+mn-lt"/>
                  </a:rPr>
                  <a:t>困残疾人扶持力度</a:t>
                </a:r>
              </a:p>
            </p:txBody>
          </p:sp>
          <p:sp>
            <p:nvSpPr>
              <p:cNvPr id="21" name="íSḻîḓè"/>
              <p:cNvSpPr/>
              <p:nvPr/>
            </p:nvSpPr>
            <p:spPr>
              <a:xfrm>
                <a:off x="2316" y="3927"/>
                <a:ext cx="4060" cy="483"/>
              </a:xfrm>
              <a:prstGeom prst="rect">
                <a:avLst/>
              </a:prstGeom>
            </p:spPr>
            <p:txBody>
              <a:bodyPr wrap="none" lIns="0" tIns="0" rIns="0" bIns="0" anchor="ctr">
                <a:normAutofit/>
              </a:bodyPr>
              <a:lstStyle/>
              <a:p>
                <a:pPr lvl="0" algn="r" defTabSz="914400">
                  <a:spcBef>
                    <a:spcPct val="0"/>
                  </a:spcBef>
                  <a:defRPr/>
                </a:pPr>
                <a:r>
                  <a:rPr lang="zh-CN" altLang="en-US" sz="1600" b="1" dirty="0" smtClean="0">
                    <a:solidFill>
                      <a:schemeClr val="accent3"/>
                    </a:solidFill>
                    <a:ea typeface="微软雅黑" panose="020B0503020204020204" pitchFamily="34" charset="-122"/>
                    <a:cs typeface="+mn-ea"/>
                    <a:sym typeface="+mn-lt"/>
                  </a:rPr>
                  <a:t>购买公益性岗位安排残疾人就业</a:t>
                </a:r>
              </a:p>
            </p:txBody>
          </p:sp>
        </p:grpSp>
        <p:grpSp>
          <p:nvGrpSpPr>
            <p:cNvPr id="9" name="î$lïḓé"/>
            <p:cNvGrpSpPr/>
            <p:nvPr/>
          </p:nvGrpSpPr>
          <p:grpSpPr>
            <a:xfrm>
              <a:off x="7176" y="3261"/>
              <a:ext cx="4848" cy="6138"/>
              <a:chOff x="4556704" y="2114031"/>
              <a:chExt cx="3078593" cy="3897896"/>
            </a:xfrm>
          </p:grpSpPr>
          <p:sp>
            <p:nvSpPr>
              <p:cNvPr id="10" name="îṣlîdê"/>
              <p:cNvSpPr/>
              <p:nvPr/>
            </p:nvSpPr>
            <p:spPr>
              <a:xfrm rot="19336879">
                <a:off x="4871665" y="3361259"/>
                <a:ext cx="1111044" cy="2650668"/>
              </a:xfrm>
              <a:custGeom>
                <a:avLst/>
                <a:gdLst>
                  <a:gd name="connsiteX0" fmla="*/ 423869 w 1242834"/>
                  <a:gd name="connsiteY0" fmla="*/ 0 h 2965084"/>
                  <a:gd name="connsiteX1" fmla="*/ 800778 w 1242834"/>
                  <a:gd name="connsiteY1" fmla="*/ 2965084 h 2965084"/>
                  <a:gd name="connsiteX2" fmla="*/ 253636 w 1242834"/>
                  <a:gd name="connsiteY2" fmla="*/ 2541919 h 2965084"/>
                  <a:gd name="connsiteX3" fmla="*/ 0 w 1242834"/>
                  <a:gd name="connsiteY3" fmla="*/ 546595 h 2965084"/>
                  <a:gd name="connsiteX4" fmla="*/ 423869 w 1242834"/>
                  <a:gd name="connsiteY4" fmla="*/ 0 h 296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834" h="2965084">
                    <a:moveTo>
                      <a:pt x="423869" y="0"/>
                    </a:moveTo>
                    <a:cubicBezTo>
                      <a:pt x="1346027" y="715108"/>
                      <a:pt x="1514696" y="2042004"/>
                      <a:pt x="800778" y="2965084"/>
                    </a:cubicBezTo>
                    <a:lnTo>
                      <a:pt x="253636" y="2541919"/>
                    </a:lnTo>
                    <a:cubicBezTo>
                      <a:pt x="734061" y="1920741"/>
                      <a:pt x="620557" y="1027821"/>
                      <a:pt x="0" y="546595"/>
                    </a:cubicBezTo>
                    <a:cubicBezTo>
                      <a:pt x="141289" y="364397"/>
                      <a:pt x="282580" y="182198"/>
                      <a:pt x="42386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11" name="iSlíḋê"/>
              <p:cNvSpPr/>
              <p:nvPr/>
            </p:nvSpPr>
            <p:spPr>
              <a:xfrm rot="1800000">
                <a:off x="4765504" y="2114031"/>
                <a:ext cx="1254790" cy="2580505"/>
              </a:xfrm>
              <a:custGeom>
                <a:avLst/>
                <a:gdLst>
                  <a:gd name="connsiteX0" fmla="*/ 521837 w 1403630"/>
                  <a:gd name="connsiteY0" fmla="*/ 345072 h 2886598"/>
                  <a:gd name="connsiteX1" fmla="*/ 1121301 w 1403630"/>
                  <a:gd name="connsiteY1" fmla="*/ 0 h 2886598"/>
                  <a:gd name="connsiteX2" fmla="*/ 345844 w 1403630"/>
                  <a:gd name="connsiteY2" fmla="*/ 2886598 h 2886598"/>
                  <a:gd name="connsiteX3" fmla="*/ 0 w 1403630"/>
                  <a:gd name="connsiteY3" fmla="*/ 2287579 h 2886598"/>
                  <a:gd name="connsiteX4" fmla="*/ 521837 w 1403630"/>
                  <a:gd name="connsiteY4" fmla="*/ 345072 h 2886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630" h="2886598">
                    <a:moveTo>
                      <a:pt x="521837" y="345072"/>
                    </a:moveTo>
                    <a:cubicBezTo>
                      <a:pt x="721658" y="230048"/>
                      <a:pt x="921480" y="115024"/>
                      <a:pt x="1121301" y="0"/>
                    </a:cubicBezTo>
                    <a:cubicBezTo>
                      <a:pt x="1703469" y="1011354"/>
                      <a:pt x="1356446" y="2303127"/>
                      <a:pt x="345844" y="2886598"/>
                    </a:cubicBezTo>
                    <a:lnTo>
                      <a:pt x="0" y="2287579"/>
                    </a:lnTo>
                    <a:cubicBezTo>
                      <a:pt x="680075" y="1894937"/>
                      <a:pt x="913601" y="1025652"/>
                      <a:pt x="521837" y="345072"/>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12" name="ïṩḷîďe"/>
              <p:cNvSpPr/>
              <p:nvPr/>
            </p:nvSpPr>
            <p:spPr>
              <a:xfrm>
                <a:off x="5746332" y="3755770"/>
                <a:ext cx="1888965" cy="1890606"/>
              </a:xfrm>
              <a:custGeom>
                <a:avLst/>
                <a:gdLst>
                  <a:gd name="connsiteX0" fmla="*/ 2112138 w 2113030"/>
                  <a:gd name="connsiteY0" fmla="*/ 0 h 2114865"/>
                  <a:gd name="connsiteX1" fmla="*/ 2113030 w 2113030"/>
                  <a:gd name="connsiteY1" fmla="*/ 691687 h 2114865"/>
                  <a:gd name="connsiteX2" fmla="*/ 691688 w 2113030"/>
                  <a:gd name="connsiteY2" fmla="*/ 2114865 h 2114865"/>
                  <a:gd name="connsiteX3" fmla="*/ 0 w 2113030"/>
                  <a:gd name="connsiteY3" fmla="*/ 2114865 h 2114865"/>
                  <a:gd name="connsiteX4" fmla="*/ 2112138 w 2113030"/>
                  <a:gd name="connsiteY4" fmla="*/ 0 h 2114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3030" h="2114865">
                    <a:moveTo>
                      <a:pt x="2112138" y="0"/>
                    </a:moveTo>
                    <a:cubicBezTo>
                      <a:pt x="2112435" y="230562"/>
                      <a:pt x="2112733" y="461125"/>
                      <a:pt x="2113030" y="691687"/>
                    </a:cubicBezTo>
                    <a:cubicBezTo>
                      <a:pt x="1327748" y="692700"/>
                      <a:pt x="691688" y="1329582"/>
                      <a:pt x="691688" y="2114865"/>
                    </a:cubicBezTo>
                    <a:lnTo>
                      <a:pt x="0" y="2114865"/>
                    </a:lnTo>
                    <a:cubicBezTo>
                      <a:pt x="0" y="947922"/>
                      <a:pt x="945196" y="1505"/>
                      <a:pt x="2112138"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13" name="îṧlîḍe"/>
              <p:cNvSpPr/>
              <p:nvPr/>
            </p:nvSpPr>
            <p:spPr>
              <a:xfrm rot="10800000">
                <a:off x="5746332" y="2474389"/>
                <a:ext cx="1888965" cy="1890606"/>
              </a:xfrm>
              <a:custGeom>
                <a:avLst/>
                <a:gdLst>
                  <a:gd name="connsiteX0" fmla="*/ 2113030 w 2113030"/>
                  <a:gd name="connsiteY0" fmla="*/ 2114865 h 2114865"/>
                  <a:gd name="connsiteX1" fmla="*/ 1421342 w 2113030"/>
                  <a:gd name="connsiteY1" fmla="*/ 2114865 h 2114865"/>
                  <a:gd name="connsiteX2" fmla="*/ 0 w 2113030"/>
                  <a:gd name="connsiteY2" fmla="*/ 691687 h 2114865"/>
                  <a:gd name="connsiteX3" fmla="*/ 892 w 2113030"/>
                  <a:gd name="connsiteY3" fmla="*/ 0 h 2114865"/>
                  <a:gd name="connsiteX4" fmla="*/ 2113030 w 2113030"/>
                  <a:gd name="connsiteY4" fmla="*/ 2114865 h 2114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3030" h="2114865">
                    <a:moveTo>
                      <a:pt x="2113030" y="2114865"/>
                    </a:moveTo>
                    <a:lnTo>
                      <a:pt x="1421342" y="2114865"/>
                    </a:lnTo>
                    <a:cubicBezTo>
                      <a:pt x="1421342" y="1329582"/>
                      <a:pt x="785282" y="692700"/>
                      <a:pt x="0" y="691687"/>
                    </a:cubicBezTo>
                    <a:cubicBezTo>
                      <a:pt x="297" y="461125"/>
                      <a:pt x="595" y="230562"/>
                      <a:pt x="892" y="0"/>
                    </a:cubicBezTo>
                    <a:cubicBezTo>
                      <a:pt x="1167834" y="1505"/>
                      <a:pt x="2113030" y="947922"/>
                      <a:pt x="2113030" y="2114865"/>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îṩḻïde"/>
              <p:cNvSpPr/>
              <p:nvPr/>
            </p:nvSpPr>
            <p:spPr bwMode="auto">
              <a:xfrm>
                <a:off x="5953146" y="5188967"/>
                <a:ext cx="339967" cy="327450"/>
              </a:xfrm>
              <a:custGeom>
                <a:avLst/>
                <a:gdLst>
                  <a:gd name="connsiteX0" fmla="*/ 297615 w 597921"/>
                  <a:gd name="connsiteY0" fmla="*/ 96957 h 598324"/>
                  <a:gd name="connsiteX1" fmla="*/ 323434 w 597921"/>
                  <a:gd name="connsiteY1" fmla="*/ 122740 h 598324"/>
                  <a:gd name="connsiteX2" fmla="*/ 323434 w 597921"/>
                  <a:gd name="connsiteY2" fmla="*/ 289852 h 598324"/>
                  <a:gd name="connsiteX3" fmla="*/ 462572 w 597921"/>
                  <a:gd name="connsiteY3" fmla="*/ 289852 h 598324"/>
                  <a:gd name="connsiteX4" fmla="*/ 487913 w 597921"/>
                  <a:gd name="connsiteY4" fmla="*/ 315157 h 598324"/>
                  <a:gd name="connsiteX5" fmla="*/ 462572 w 597921"/>
                  <a:gd name="connsiteY5" fmla="*/ 340463 h 598324"/>
                  <a:gd name="connsiteX6" fmla="*/ 297615 w 597921"/>
                  <a:gd name="connsiteY6" fmla="*/ 340463 h 598324"/>
                  <a:gd name="connsiteX7" fmla="*/ 272274 w 597921"/>
                  <a:gd name="connsiteY7" fmla="*/ 315157 h 598324"/>
                  <a:gd name="connsiteX8" fmla="*/ 272274 w 597921"/>
                  <a:gd name="connsiteY8" fmla="*/ 122740 h 598324"/>
                  <a:gd name="connsiteX9" fmla="*/ 297615 w 597921"/>
                  <a:gd name="connsiteY9" fmla="*/ 96957 h 598324"/>
                  <a:gd name="connsiteX10" fmla="*/ 298127 w 597921"/>
                  <a:gd name="connsiteY10" fmla="*/ 0 h 598324"/>
                  <a:gd name="connsiteX11" fmla="*/ 597921 w 597921"/>
                  <a:gd name="connsiteY11" fmla="*/ 299401 h 598324"/>
                  <a:gd name="connsiteX12" fmla="*/ 298127 w 597921"/>
                  <a:gd name="connsiteY12" fmla="*/ 598324 h 598324"/>
                  <a:gd name="connsiteX13" fmla="*/ 35150 w 597921"/>
                  <a:gd name="connsiteY13" fmla="*/ 442177 h 598324"/>
                  <a:gd name="connsiteX14" fmla="*/ 34194 w 597921"/>
                  <a:gd name="connsiteY14" fmla="*/ 432149 h 598324"/>
                  <a:gd name="connsiteX15" fmla="*/ 40410 w 597921"/>
                  <a:gd name="connsiteY15" fmla="*/ 424509 h 598324"/>
                  <a:gd name="connsiteX16" fmla="*/ 74836 w 597921"/>
                  <a:gd name="connsiteY16" fmla="*/ 407796 h 598324"/>
                  <a:gd name="connsiteX17" fmla="*/ 91571 w 597921"/>
                  <a:gd name="connsiteY17" fmla="*/ 413049 h 598324"/>
                  <a:gd name="connsiteX18" fmla="*/ 298127 w 597921"/>
                  <a:gd name="connsiteY18" fmla="*/ 534815 h 598324"/>
                  <a:gd name="connsiteX19" fmla="*/ 534328 w 597921"/>
                  <a:gd name="connsiteY19" fmla="*/ 299401 h 598324"/>
                  <a:gd name="connsiteX20" fmla="*/ 298127 w 597921"/>
                  <a:gd name="connsiteY20" fmla="*/ 63509 h 598324"/>
                  <a:gd name="connsiteX21" fmla="*/ 145123 w 597921"/>
                  <a:gd name="connsiteY21" fmla="*/ 120333 h 598324"/>
                  <a:gd name="connsiteX22" fmla="*/ 200587 w 597921"/>
                  <a:gd name="connsiteY22" fmla="*/ 142299 h 598324"/>
                  <a:gd name="connsiteX23" fmla="*/ 208237 w 597921"/>
                  <a:gd name="connsiteY23" fmla="*/ 152327 h 598324"/>
                  <a:gd name="connsiteX24" fmla="*/ 203456 w 597921"/>
                  <a:gd name="connsiteY24" fmla="*/ 164265 h 598324"/>
                  <a:gd name="connsiteX25" fmla="*/ 48060 w 597921"/>
                  <a:gd name="connsiteY25" fmla="*/ 285553 h 598324"/>
                  <a:gd name="connsiteX26" fmla="*/ 35150 w 597921"/>
                  <a:gd name="connsiteY26" fmla="*/ 287463 h 598324"/>
                  <a:gd name="connsiteX27" fmla="*/ 27500 w 597921"/>
                  <a:gd name="connsiteY27" fmla="*/ 277435 h 598324"/>
                  <a:gd name="connsiteX28" fmla="*/ 246 w 597921"/>
                  <a:gd name="connsiteY28" fmla="*/ 82132 h 598324"/>
                  <a:gd name="connsiteX29" fmla="*/ 4550 w 597921"/>
                  <a:gd name="connsiteY29" fmla="*/ 70194 h 598324"/>
                  <a:gd name="connsiteX30" fmla="*/ 17459 w 597921"/>
                  <a:gd name="connsiteY30" fmla="*/ 68762 h 598324"/>
                  <a:gd name="connsiteX31" fmla="*/ 80574 w 597921"/>
                  <a:gd name="connsiteY31" fmla="*/ 94070 h 598324"/>
                  <a:gd name="connsiteX32" fmla="*/ 298127 w 597921"/>
                  <a:gd name="connsiteY32" fmla="*/ 0 h 59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7921" h="598324">
                    <a:moveTo>
                      <a:pt x="297615" y="96957"/>
                    </a:moveTo>
                    <a:cubicBezTo>
                      <a:pt x="311959" y="96957"/>
                      <a:pt x="323434" y="108416"/>
                      <a:pt x="323434" y="122740"/>
                    </a:cubicBezTo>
                    <a:lnTo>
                      <a:pt x="323434" y="289852"/>
                    </a:lnTo>
                    <a:lnTo>
                      <a:pt x="462572" y="289852"/>
                    </a:lnTo>
                    <a:cubicBezTo>
                      <a:pt x="476438" y="289852"/>
                      <a:pt x="487913" y="301311"/>
                      <a:pt x="487913" y="315157"/>
                    </a:cubicBezTo>
                    <a:cubicBezTo>
                      <a:pt x="487913" y="329004"/>
                      <a:pt x="476438" y="340463"/>
                      <a:pt x="462572" y="340463"/>
                    </a:cubicBezTo>
                    <a:lnTo>
                      <a:pt x="297615" y="340463"/>
                    </a:lnTo>
                    <a:cubicBezTo>
                      <a:pt x="283749" y="340463"/>
                      <a:pt x="272274" y="329004"/>
                      <a:pt x="272274" y="315157"/>
                    </a:cubicBezTo>
                    <a:lnTo>
                      <a:pt x="272274" y="122740"/>
                    </a:lnTo>
                    <a:cubicBezTo>
                      <a:pt x="272274" y="108416"/>
                      <a:pt x="283749" y="96957"/>
                      <a:pt x="297615" y="96957"/>
                    </a:cubicBezTo>
                    <a:close/>
                    <a:moveTo>
                      <a:pt x="298127" y="0"/>
                    </a:moveTo>
                    <a:cubicBezTo>
                      <a:pt x="463564" y="0"/>
                      <a:pt x="597921" y="134181"/>
                      <a:pt x="597921" y="299401"/>
                    </a:cubicBezTo>
                    <a:cubicBezTo>
                      <a:pt x="597921" y="464143"/>
                      <a:pt x="463564" y="598324"/>
                      <a:pt x="298127" y="598324"/>
                    </a:cubicBezTo>
                    <a:cubicBezTo>
                      <a:pt x="188155" y="598324"/>
                      <a:pt x="87268" y="538635"/>
                      <a:pt x="35150" y="442177"/>
                    </a:cubicBezTo>
                    <a:cubicBezTo>
                      <a:pt x="33238" y="438835"/>
                      <a:pt x="32760" y="435492"/>
                      <a:pt x="34194" y="432149"/>
                    </a:cubicBezTo>
                    <a:cubicBezTo>
                      <a:pt x="35150" y="428807"/>
                      <a:pt x="37541" y="425942"/>
                      <a:pt x="40410" y="424509"/>
                    </a:cubicBezTo>
                    <a:lnTo>
                      <a:pt x="74836" y="407796"/>
                    </a:lnTo>
                    <a:cubicBezTo>
                      <a:pt x="81052" y="404931"/>
                      <a:pt x="88702" y="407319"/>
                      <a:pt x="91571" y="413049"/>
                    </a:cubicBezTo>
                    <a:cubicBezTo>
                      <a:pt x="133169" y="488018"/>
                      <a:pt x="212540" y="534815"/>
                      <a:pt x="298127" y="534815"/>
                    </a:cubicBezTo>
                    <a:cubicBezTo>
                      <a:pt x="428181" y="534815"/>
                      <a:pt x="534328" y="429284"/>
                      <a:pt x="534328" y="299401"/>
                    </a:cubicBezTo>
                    <a:cubicBezTo>
                      <a:pt x="534328" y="169517"/>
                      <a:pt x="428181" y="63509"/>
                      <a:pt x="298127" y="63509"/>
                    </a:cubicBezTo>
                    <a:cubicBezTo>
                      <a:pt x="242185" y="63509"/>
                      <a:pt x="187677" y="83565"/>
                      <a:pt x="145123" y="120333"/>
                    </a:cubicBezTo>
                    <a:lnTo>
                      <a:pt x="200587" y="142299"/>
                    </a:lnTo>
                    <a:cubicBezTo>
                      <a:pt x="204890" y="144209"/>
                      <a:pt x="207759" y="148029"/>
                      <a:pt x="208237" y="152327"/>
                    </a:cubicBezTo>
                    <a:cubicBezTo>
                      <a:pt x="208715" y="157102"/>
                      <a:pt x="207281" y="161399"/>
                      <a:pt x="203456" y="164265"/>
                    </a:cubicBezTo>
                    <a:lnTo>
                      <a:pt x="48060" y="285553"/>
                    </a:lnTo>
                    <a:cubicBezTo>
                      <a:pt x="44235" y="288418"/>
                      <a:pt x="39454" y="289373"/>
                      <a:pt x="35150" y="287463"/>
                    </a:cubicBezTo>
                    <a:cubicBezTo>
                      <a:pt x="31325" y="285553"/>
                      <a:pt x="27978" y="281733"/>
                      <a:pt x="27500" y="277435"/>
                    </a:cubicBezTo>
                    <a:lnTo>
                      <a:pt x="246" y="82132"/>
                    </a:lnTo>
                    <a:cubicBezTo>
                      <a:pt x="-710" y="77835"/>
                      <a:pt x="1203" y="73060"/>
                      <a:pt x="4550" y="70194"/>
                    </a:cubicBezTo>
                    <a:cubicBezTo>
                      <a:pt x="8375" y="67807"/>
                      <a:pt x="13156" y="66852"/>
                      <a:pt x="17459" y="68762"/>
                    </a:cubicBezTo>
                    <a:lnTo>
                      <a:pt x="80574" y="94070"/>
                    </a:lnTo>
                    <a:cubicBezTo>
                      <a:pt x="137472" y="33426"/>
                      <a:pt x="214931" y="0"/>
                      <a:pt x="298127" y="0"/>
                    </a:cubicBezTo>
                    <a:close/>
                  </a:path>
                </a:pathLst>
              </a:custGeom>
              <a:solidFill>
                <a:schemeClr val="bg1"/>
              </a:solidFill>
              <a:ln>
                <a:noFill/>
              </a:ln>
            </p:spPr>
            <p:txBody>
              <a:bodyPr vert="horz" wrap="square" lIns="182832" tIns="91416" rIns="182832" bIns="91416"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7200"/>
              </a:p>
            </p:txBody>
          </p:sp>
          <p:sp>
            <p:nvSpPr>
              <p:cNvPr id="15" name="îSlîḓê"/>
              <p:cNvSpPr>
                <a:spLocks noEditPoints="1"/>
              </p:cNvSpPr>
              <p:nvPr/>
            </p:nvSpPr>
            <p:spPr bwMode="auto">
              <a:xfrm>
                <a:off x="4556704" y="3892789"/>
                <a:ext cx="339967" cy="327450"/>
              </a:xfrm>
              <a:custGeom>
                <a:avLst/>
                <a:gdLst>
                  <a:gd name="T0" fmla="*/ 4096 w 6827"/>
                  <a:gd name="T1" fmla="*/ 4551 h 6827"/>
                  <a:gd name="T2" fmla="*/ 6258 w 6827"/>
                  <a:gd name="T3" fmla="*/ 4096 h 6827"/>
                  <a:gd name="T4" fmla="*/ 2348 w 6827"/>
                  <a:gd name="T5" fmla="*/ 4911 h 6827"/>
                  <a:gd name="T6" fmla="*/ 569 w 6827"/>
                  <a:gd name="T7" fmla="*/ 4551 h 6827"/>
                  <a:gd name="T8" fmla="*/ 569 w 6827"/>
                  <a:gd name="T9" fmla="*/ 3982 h 6827"/>
                  <a:gd name="T10" fmla="*/ 1707 w 6827"/>
                  <a:gd name="T11" fmla="*/ 2503 h 6827"/>
                  <a:gd name="T12" fmla="*/ 3868 w 6827"/>
                  <a:gd name="T13" fmla="*/ 2731 h 6827"/>
                  <a:gd name="T14" fmla="*/ 5827 w 6827"/>
                  <a:gd name="T15" fmla="*/ 2004 h 6827"/>
                  <a:gd name="T16" fmla="*/ 6258 w 6827"/>
                  <a:gd name="T17" fmla="*/ 1820 h 6827"/>
                  <a:gd name="T18" fmla="*/ 4779 w 6827"/>
                  <a:gd name="T19" fmla="*/ 0 h 6827"/>
                  <a:gd name="T20" fmla="*/ 2854 w 6827"/>
                  <a:gd name="T21" fmla="*/ 2381 h 6827"/>
                  <a:gd name="T22" fmla="*/ 1239 w 6827"/>
                  <a:gd name="T23" fmla="*/ 2257 h 6827"/>
                  <a:gd name="T24" fmla="*/ 569 w 6827"/>
                  <a:gd name="T25" fmla="*/ 2844 h 6827"/>
                  <a:gd name="T26" fmla="*/ 569 w 6827"/>
                  <a:gd name="T27" fmla="*/ 2276 h 6827"/>
                  <a:gd name="T28" fmla="*/ 569 w 6827"/>
                  <a:gd name="T29" fmla="*/ 1707 h 6827"/>
                  <a:gd name="T30" fmla="*/ 569 w 6827"/>
                  <a:gd name="T31" fmla="*/ 1138 h 6827"/>
                  <a:gd name="T32" fmla="*/ 569 w 6827"/>
                  <a:gd name="T33" fmla="*/ 569 h 6827"/>
                  <a:gd name="T34" fmla="*/ 341 w 6827"/>
                  <a:gd name="T35" fmla="*/ 0 h 6827"/>
                  <a:gd name="T36" fmla="*/ 114 w 6827"/>
                  <a:gd name="T37" fmla="*/ 569 h 6827"/>
                  <a:gd name="T38" fmla="*/ 114 w 6827"/>
                  <a:gd name="T39" fmla="*/ 1138 h 6827"/>
                  <a:gd name="T40" fmla="*/ 114 w 6827"/>
                  <a:gd name="T41" fmla="*/ 1707 h 6827"/>
                  <a:gd name="T42" fmla="*/ 114 w 6827"/>
                  <a:gd name="T43" fmla="*/ 2276 h 6827"/>
                  <a:gd name="T44" fmla="*/ 114 w 6827"/>
                  <a:gd name="T45" fmla="*/ 2844 h 6827"/>
                  <a:gd name="T46" fmla="*/ 114 w 6827"/>
                  <a:gd name="T47" fmla="*/ 3413 h 6827"/>
                  <a:gd name="T48" fmla="*/ 114 w 6827"/>
                  <a:gd name="T49" fmla="*/ 3982 h 6827"/>
                  <a:gd name="T50" fmla="*/ 114 w 6827"/>
                  <a:gd name="T51" fmla="*/ 4551 h 6827"/>
                  <a:gd name="T52" fmla="*/ 114 w 6827"/>
                  <a:gd name="T53" fmla="*/ 5120 h 6827"/>
                  <a:gd name="T54" fmla="*/ 114 w 6827"/>
                  <a:gd name="T55" fmla="*/ 5689 h 6827"/>
                  <a:gd name="T56" fmla="*/ 114 w 6827"/>
                  <a:gd name="T57" fmla="*/ 6258 h 6827"/>
                  <a:gd name="T58" fmla="*/ 683 w 6827"/>
                  <a:gd name="T59" fmla="*/ 6713 h 6827"/>
                  <a:gd name="T60" fmla="*/ 1252 w 6827"/>
                  <a:gd name="T61" fmla="*/ 6713 h 6827"/>
                  <a:gd name="T62" fmla="*/ 1820 w 6827"/>
                  <a:gd name="T63" fmla="*/ 6713 h 6827"/>
                  <a:gd name="T64" fmla="*/ 2389 w 6827"/>
                  <a:gd name="T65" fmla="*/ 6713 h 6827"/>
                  <a:gd name="T66" fmla="*/ 2958 w 6827"/>
                  <a:gd name="T67" fmla="*/ 6713 h 6827"/>
                  <a:gd name="T68" fmla="*/ 3527 w 6827"/>
                  <a:gd name="T69" fmla="*/ 6713 h 6827"/>
                  <a:gd name="T70" fmla="*/ 4096 w 6827"/>
                  <a:gd name="T71" fmla="*/ 6713 h 6827"/>
                  <a:gd name="T72" fmla="*/ 4665 w 6827"/>
                  <a:gd name="T73" fmla="*/ 6713 h 6827"/>
                  <a:gd name="T74" fmla="*/ 5234 w 6827"/>
                  <a:gd name="T75" fmla="*/ 6713 h 6827"/>
                  <a:gd name="T76" fmla="*/ 5803 w 6827"/>
                  <a:gd name="T77" fmla="*/ 6713 h 6827"/>
                  <a:gd name="T78" fmla="*/ 6371 w 6827"/>
                  <a:gd name="T79" fmla="*/ 6713 h 6827"/>
                  <a:gd name="T80" fmla="*/ 6827 w 6827"/>
                  <a:gd name="T81" fmla="*/ 6485 h 6827"/>
                  <a:gd name="T82" fmla="*/ 6371 w 6827"/>
                  <a:gd name="T83" fmla="*/ 6258 h 6827"/>
                  <a:gd name="T84" fmla="*/ 5803 w 6827"/>
                  <a:gd name="T85" fmla="*/ 6258 h 6827"/>
                  <a:gd name="T86" fmla="*/ 5234 w 6827"/>
                  <a:gd name="T87" fmla="*/ 6258 h 6827"/>
                  <a:gd name="T88" fmla="*/ 4665 w 6827"/>
                  <a:gd name="T89" fmla="*/ 6258 h 6827"/>
                  <a:gd name="T90" fmla="*/ 4096 w 6827"/>
                  <a:gd name="T91" fmla="*/ 6258 h 6827"/>
                  <a:gd name="T92" fmla="*/ 3527 w 6827"/>
                  <a:gd name="T93" fmla="*/ 6258 h 6827"/>
                  <a:gd name="T94" fmla="*/ 2958 w 6827"/>
                  <a:gd name="T95" fmla="*/ 6258 h 6827"/>
                  <a:gd name="T96" fmla="*/ 2389 w 6827"/>
                  <a:gd name="T97" fmla="*/ 6258 h 6827"/>
                  <a:gd name="T98" fmla="*/ 1820 w 6827"/>
                  <a:gd name="T99" fmla="*/ 6258 h 6827"/>
                  <a:gd name="T100" fmla="*/ 1252 w 6827"/>
                  <a:gd name="T101" fmla="*/ 6258 h 6827"/>
                  <a:gd name="T102" fmla="*/ 683 w 6827"/>
                  <a:gd name="T103" fmla="*/ 625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27" h="6827">
                    <a:moveTo>
                      <a:pt x="1263" y="5234"/>
                    </a:moveTo>
                    <a:cubicBezTo>
                      <a:pt x="1316" y="5493"/>
                      <a:pt x="1546" y="5689"/>
                      <a:pt x="1820" y="5689"/>
                    </a:cubicBezTo>
                    <a:cubicBezTo>
                      <a:pt x="2114" y="5689"/>
                      <a:pt x="2354" y="5464"/>
                      <a:pt x="2383" y="5178"/>
                    </a:cubicBezTo>
                    <a:lnTo>
                      <a:pt x="3568" y="4191"/>
                    </a:lnTo>
                    <a:cubicBezTo>
                      <a:pt x="3652" y="4401"/>
                      <a:pt x="3856" y="4551"/>
                      <a:pt x="4096" y="4551"/>
                    </a:cubicBezTo>
                    <a:cubicBezTo>
                      <a:pt x="4348" y="4551"/>
                      <a:pt x="4560" y="4385"/>
                      <a:pt x="4635" y="4157"/>
                    </a:cubicBezTo>
                    <a:lnTo>
                      <a:pt x="5696" y="4736"/>
                    </a:lnTo>
                    <a:cubicBezTo>
                      <a:pt x="5732" y="5016"/>
                      <a:pt x="5969" y="5234"/>
                      <a:pt x="6258" y="5234"/>
                    </a:cubicBezTo>
                    <a:cubicBezTo>
                      <a:pt x="6571" y="5234"/>
                      <a:pt x="6827" y="4979"/>
                      <a:pt x="6827" y="4665"/>
                    </a:cubicBezTo>
                    <a:cubicBezTo>
                      <a:pt x="6827" y="4351"/>
                      <a:pt x="6571" y="4096"/>
                      <a:pt x="6258" y="4096"/>
                    </a:cubicBezTo>
                    <a:cubicBezTo>
                      <a:pt x="6006" y="4096"/>
                      <a:pt x="5794" y="4262"/>
                      <a:pt x="5719" y="4490"/>
                    </a:cubicBezTo>
                    <a:lnTo>
                      <a:pt x="4658" y="3911"/>
                    </a:lnTo>
                    <a:cubicBezTo>
                      <a:pt x="4622" y="3631"/>
                      <a:pt x="4385" y="3413"/>
                      <a:pt x="4096" y="3413"/>
                    </a:cubicBezTo>
                    <a:cubicBezTo>
                      <a:pt x="3802" y="3413"/>
                      <a:pt x="3563" y="3638"/>
                      <a:pt x="3533" y="3924"/>
                    </a:cubicBezTo>
                    <a:lnTo>
                      <a:pt x="2348" y="4911"/>
                    </a:lnTo>
                    <a:cubicBezTo>
                      <a:pt x="2265" y="4701"/>
                      <a:pt x="2060" y="4551"/>
                      <a:pt x="1820" y="4551"/>
                    </a:cubicBezTo>
                    <a:cubicBezTo>
                      <a:pt x="1546" y="4551"/>
                      <a:pt x="1316" y="4747"/>
                      <a:pt x="1263" y="5006"/>
                    </a:cubicBezTo>
                    <a:lnTo>
                      <a:pt x="455" y="5006"/>
                    </a:lnTo>
                    <a:lnTo>
                      <a:pt x="455" y="4551"/>
                    </a:lnTo>
                    <a:lnTo>
                      <a:pt x="569" y="4551"/>
                    </a:lnTo>
                    <a:cubicBezTo>
                      <a:pt x="632" y="4551"/>
                      <a:pt x="683" y="4500"/>
                      <a:pt x="683" y="4437"/>
                    </a:cubicBezTo>
                    <a:cubicBezTo>
                      <a:pt x="683" y="4374"/>
                      <a:pt x="632" y="4324"/>
                      <a:pt x="569" y="4324"/>
                    </a:cubicBezTo>
                    <a:lnTo>
                      <a:pt x="455" y="4324"/>
                    </a:lnTo>
                    <a:lnTo>
                      <a:pt x="455" y="3982"/>
                    </a:lnTo>
                    <a:lnTo>
                      <a:pt x="569" y="3982"/>
                    </a:lnTo>
                    <a:cubicBezTo>
                      <a:pt x="632" y="3982"/>
                      <a:pt x="683" y="3931"/>
                      <a:pt x="683" y="3868"/>
                    </a:cubicBezTo>
                    <a:cubicBezTo>
                      <a:pt x="683" y="3806"/>
                      <a:pt x="632" y="3755"/>
                      <a:pt x="569" y="3755"/>
                    </a:cubicBezTo>
                    <a:lnTo>
                      <a:pt x="480" y="3755"/>
                    </a:lnTo>
                    <a:lnTo>
                      <a:pt x="1407" y="2416"/>
                    </a:lnTo>
                    <a:cubicBezTo>
                      <a:pt x="1494" y="2470"/>
                      <a:pt x="1596" y="2503"/>
                      <a:pt x="1707" y="2503"/>
                    </a:cubicBezTo>
                    <a:cubicBezTo>
                      <a:pt x="1888" y="2503"/>
                      <a:pt x="2048" y="2416"/>
                      <a:pt x="2152" y="2284"/>
                    </a:cubicBezTo>
                    <a:lnTo>
                      <a:pt x="2752" y="2584"/>
                    </a:lnTo>
                    <a:cubicBezTo>
                      <a:pt x="2740" y="2631"/>
                      <a:pt x="2731" y="2680"/>
                      <a:pt x="2731" y="2731"/>
                    </a:cubicBezTo>
                    <a:cubicBezTo>
                      <a:pt x="2731" y="3044"/>
                      <a:pt x="2986" y="3300"/>
                      <a:pt x="3300" y="3300"/>
                    </a:cubicBezTo>
                    <a:cubicBezTo>
                      <a:pt x="3613" y="3300"/>
                      <a:pt x="3868" y="3044"/>
                      <a:pt x="3868" y="2731"/>
                    </a:cubicBezTo>
                    <a:cubicBezTo>
                      <a:pt x="3868" y="2608"/>
                      <a:pt x="3829" y="2496"/>
                      <a:pt x="3763" y="2403"/>
                    </a:cubicBezTo>
                    <a:lnTo>
                      <a:pt x="4488" y="1055"/>
                    </a:lnTo>
                    <a:cubicBezTo>
                      <a:pt x="4574" y="1107"/>
                      <a:pt x="4672" y="1138"/>
                      <a:pt x="4779" y="1138"/>
                    </a:cubicBezTo>
                    <a:cubicBezTo>
                      <a:pt x="4891" y="1138"/>
                      <a:pt x="4995" y="1104"/>
                      <a:pt x="5083" y="1048"/>
                    </a:cubicBezTo>
                    <a:lnTo>
                      <a:pt x="5827" y="2004"/>
                    </a:lnTo>
                    <a:cubicBezTo>
                      <a:pt x="5829" y="2007"/>
                      <a:pt x="5833" y="2009"/>
                      <a:pt x="5836" y="2011"/>
                    </a:cubicBezTo>
                    <a:cubicBezTo>
                      <a:pt x="5745" y="2112"/>
                      <a:pt x="5689" y="2244"/>
                      <a:pt x="5689" y="2389"/>
                    </a:cubicBezTo>
                    <a:cubicBezTo>
                      <a:pt x="5689" y="2703"/>
                      <a:pt x="5944" y="2958"/>
                      <a:pt x="6258" y="2958"/>
                    </a:cubicBezTo>
                    <a:cubicBezTo>
                      <a:pt x="6571" y="2958"/>
                      <a:pt x="6827" y="2703"/>
                      <a:pt x="6827" y="2389"/>
                    </a:cubicBezTo>
                    <a:cubicBezTo>
                      <a:pt x="6827" y="2076"/>
                      <a:pt x="6571" y="1820"/>
                      <a:pt x="6258" y="1820"/>
                    </a:cubicBezTo>
                    <a:cubicBezTo>
                      <a:pt x="6170" y="1820"/>
                      <a:pt x="6087" y="1842"/>
                      <a:pt x="6013" y="1878"/>
                    </a:cubicBezTo>
                    <a:cubicBezTo>
                      <a:pt x="6010" y="1874"/>
                      <a:pt x="6010" y="1869"/>
                      <a:pt x="6006" y="1864"/>
                    </a:cubicBezTo>
                    <a:lnTo>
                      <a:pt x="5248" y="890"/>
                    </a:lnTo>
                    <a:cubicBezTo>
                      <a:pt x="5311" y="798"/>
                      <a:pt x="5348" y="688"/>
                      <a:pt x="5348" y="569"/>
                    </a:cubicBezTo>
                    <a:cubicBezTo>
                      <a:pt x="5348" y="255"/>
                      <a:pt x="5092" y="0"/>
                      <a:pt x="4779" y="0"/>
                    </a:cubicBezTo>
                    <a:cubicBezTo>
                      <a:pt x="4465" y="0"/>
                      <a:pt x="4210" y="255"/>
                      <a:pt x="4210" y="569"/>
                    </a:cubicBezTo>
                    <a:cubicBezTo>
                      <a:pt x="4210" y="691"/>
                      <a:pt x="4249" y="804"/>
                      <a:pt x="4315" y="897"/>
                    </a:cubicBezTo>
                    <a:lnTo>
                      <a:pt x="3590" y="2244"/>
                    </a:lnTo>
                    <a:cubicBezTo>
                      <a:pt x="3505" y="2193"/>
                      <a:pt x="3406" y="2162"/>
                      <a:pt x="3300" y="2162"/>
                    </a:cubicBezTo>
                    <a:cubicBezTo>
                      <a:pt x="3118" y="2162"/>
                      <a:pt x="2959" y="2248"/>
                      <a:pt x="2854" y="2381"/>
                    </a:cubicBezTo>
                    <a:lnTo>
                      <a:pt x="2254" y="2081"/>
                    </a:lnTo>
                    <a:cubicBezTo>
                      <a:pt x="2267" y="2034"/>
                      <a:pt x="2276" y="1985"/>
                      <a:pt x="2276" y="1934"/>
                    </a:cubicBezTo>
                    <a:cubicBezTo>
                      <a:pt x="2276" y="1621"/>
                      <a:pt x="2020" y="1365"/>
                      <a:pt x="1707" y="1365"/>
                    </a:cubicBezTo>
                    <a:cubicBezTo>
                      <a:pt x="1393" y="1365"/>
                      <a:pt x="1138" y="1621"/>
                      <a:pt x="1138" y="1934"/>
                    </a:cubicBezTo>
                    <a:cubicBezTo>
                      <a:pt x="1138" y="2054"/>
                      <a:pt x="1176" y="2166"/>
                      <a:pt x="1239" y="2257"/>
                    </a:cubicBezTo>
                    <a:lnTo>
                      <a:pt x="593" y="3191"/>
                    </a:lnTo>
                    <a:cubicBezTo>
                      <a:pt x="585" y="3189"/>
                      <a:pt x="578" y="3186"/>
                      <a:pt x="569" y="3186"/>
                    </a:cubicBezTo>
                    <a:lnTo>
                      <a:pt x="455" y="3186"/>
                    </a:lnTo>
                    <a:lnTo>
                      <a:pt x="455" y="2844"/>
                    </a:lnTo>
                    <a:lnTo>
                      <a:pt x="569" y="2844"/>
                    </a:lnTo>
                    <a:cubicBezTo>
                      <a:pt x="632" y="2844"/>
                      <a:pt x="683" y="2794"/>
                      <a:pt x="683" y="2731"/>
                    </a:cubicBezTo>
                    <a:cubicBezTo>
                      <a:pt x="683" y="2668"/>
                      <a:pt x="632" y="2617"/>
                      <a:pt x="569" y="2617"/>
                    </a:cubicBezTo>
                    <a:lnTo>
                      <a:pt x="455" y="2617"/>
                    </a:lnTo>
                    <a:lnTo>
                      <a:pt x="455" y="2276"/>
                    </a:lnTo>
                    <a:lnTo>
                      <a:pt x="569" y="2276"/>
                    </a:lnTo>
                    <a:cubicBezTo>
                      <a:pt x="632" y="2276"/>
                      <a:pt x="683" y="2225"/>
                      <a:pt x="683" y="2162"/>
                    </a:cubicBezTo>
                    <a:cubicBezTo>
                      <a:pt x="683" y="2099"/>
                      <a:pt x="632" y="2048"/>
                      <a:pt x="569" y="2048"/>
                    </a:cubicBezTo>
                    <a:lnTo>
                      <a:pt x="455" y="2048"/>
                    </a:lnTo>
                    <a:lnTo>
                      <a:pt x="455" y="1707"/>
                    </a:lnTo>
                    <a:lnTo>
                      <a:pt x="569" y="1707"/>
                    </a:lnTo>
                    <a:cubicBezTo>
                      <a:pt x="632" y="1707"/>
                      <a:pt x="683" y="1656"/>
                      <a:pt x="683" y="1593"/>
                    </a:cubicBezTo>
                    <a:cubicBezTo>
                      <a:pt x="683" y="1530"/>
                      <a:pt x="632" y="1479"/>
                      <a:pt x="569" y="1479"/>
                    </a:cubicBezTo>
                    <a:lnTo>
                      <a:pt x="455" y="1479"/>
                    </a:lnTo>
                    <a:lnTo>
                      <a:pt x="455" y="1138"/>
                    </a:lnTo>
                    <a:lnTo>
                      <a:pt x="569" y="1138"/>
                    </a:lnTo>
                    <a:cubicBezTo>
                      <a:pt x="632" y="1138"/>
                      <a:pt x="683" y="1087"/>
                      <a:pt x="683" y="1024"/>
                    </a:cubicBezTo>
                    <a:cubicBezTo>
                      <a:pt x="683" y="961"/>
                      <a:pt x="632" y="910"/>
                      <a:pt x="569" y="910"/>
                    </a:cubicBezTo>
                    <a:lnTo>
                      <a:pt x="455" y="910"/>
                    </a:lnTo>
                    <a:lnTo>
                      <a:pt x="455" y="569"/>
                    </a:lnTo>
                    <a:lnTo>
                      <a:pt x="569" y="569"/>
                    </a:lnTo>
                    <a:cubicBezTo>
                      <a:pt x="632" y="569"/>
                      <a:pt x="683" y="518"/>
                      <a:pt x="683" y="455"/>
                    </a:cubicBezTo>
                    <a:cubicBezTo>
                      <a:pt x="683" y="392"/>
                      <a:pt x="632" y="341"/>
                      <a:pt x="569" y="341"/>
                    </a:cubicBezTo>
                    <a:lnTo>
                      <a:pt x="455" y="341"/>
                    </a:lnTo>
                    <a:lnTo>
                      <a:pt x="455" y="114"/>
                    </a:lnTo>
                    <a:cubicBezTo>
                      <a:pt x="455" y="51"/>
                      <a:pt x="404" y="0"/>
                      <a:pt x="341" y="0"/>
                    </a:cubicBezTo>
                    <a:cubicBezTo>
                      <a:pt x="278" y="0"/>
                      <a:pt x="228" y="51"/>
                      <a:pt x="228" y="114"/>
                    </a:cubicBezTo>
                    <a:lnTo>
                      <a:pt x="228" y="341"/>
                    </a:lnTo>
                    <a:lnTo>
                      <a:pt x="114" y="341"/>
                    </a:lnTo>
                    <a:cubicBezTo>
                      <a:pt x="51" y="341"/>
                      <a:pt x="0" y="392"/>
                      <a:pt x="0" y="455"/>
                    </a:cubicBezTo>
                    <a:cubicBezTo>
                      <a:pt x="0" y="518"/>
                      <a:pt x="51" y="569"/>
                      <a:pt x="114" y="569"/>
                    </a:cubicBezTo>
                    <a:lnTo>
                      <a:pt x="228" y="569"/>
                    </a:lnTo>
                    <a:lnTo>
                      <a:pt x="228" y="910"/>
                    </a:lnTo>
                    <a:lnTo>
                      <a:pt x="114" y="910"/>
                    </a:lnTo>
                    <a:cubicBezTo>
                      <a:pt x="51" y="910"/>
                      <a:pt x="0" y="961"/>
                      <a:pt x="0" y="1024"/>
                    </a:cubicBezTo>
                    <a:cubicBezTo>
                      <a:pt x="0" y="1087"/>
                      <a:pt x="51" y="1138"/>
                      <a:pt x="114" y="1138"/>
                    </a:cubicBezTo>
                    <a:lnTo>
                      <a:pt x="228" y="1138"/>
                    </a:lnTo>
                    <a:lnTo>
                      <a:pt x="228" y="1479"/>
                    </a:lnTo>
                    <a:lnTo>
                      <a:pt x="114" y="1479"/>
                    </a:lnTo>
                    <a:cubicBezTo>
                      <a:pt x="51" y="1479"/>
                      <a:pt x="0" y="1530"/>
                      <a:pt x="0" y="1593"/>
                    </a:cubicBezTo>
                    <a:cubicBezTo>
                      <a:pt x="0" y="1656"/>
                      <a:pt x="51" y="1707"/>
                      <a:pt x="114" y="1707"/>
                    </a:cubicBezTo>
                    <a:lnTo>
                      <a:pt x="228" y="1707"/>
                    </a:lnTo>
                    <a:lnTo>
                      <a:pt x="228" y="2048"/>
                    </a:lnTo>
                    <a:lnTo>
                      <a:pt x="114" y="2048"/>
                    </a:lnTo>
                    <a:cubicBezTo>
                      <a:pt x="51" y="2048"/>
                      <a:pt x="0" y="2099"/>
                      <a:pt x="0" y="2162"/>
                    </a:cubicBezTo>
                    <a:cubicBezTo>
                      <a:pt x="0" y="2225"/>
                      <a:pt x="51" y="2276"/>
                      <a:pt x="114" y="2276"/>
                    </a:cubicBezTo>
                    <a:lnTo>
                      <a:pt x="228" y="2276"/>
                    </a:lnTo>
                    <a:lnTo>
                      <a:pt x="228" y="2617"/>
                    </a:lnTo>
                    <a:lnTo>
                      <a:pt x="114" y="2617"/>
                    </a:lnTo>
                    <a:cubicBezTo>
                      <a:pt x="51" y="2617"/>
                      <a:pt x="0" y="2668"/>
                      <a:pt x="0" y="2731"/>
                    </a:cubicBezTo>
                    <a:cubicBezTo>
                      <a:pt x="0" y="2794"/>
                      <a:pt x="51" y="2844"/>
                      <a:pt x="114" y="2844"/>
                    </a:cubicBezTo>
                    <a:lnTo>
                      <a:pt x="228" y="2844"/>
                    </a:lnTo>
                    <a:lnTo>
                      <a:pt x="228" y="3186"/>
                    </a:lnTo>
                    <a:lnTo>
                      <a:pt x="114" y="3186"/>
                    </a:lnTo>
                    <a:cubicBezTo>
                      <a:pt x="51" y="3186"/>
                      <a:pt x="0" y="3237"/>
                      <a:pt x="0" y="3300"/>
                    </a:cubicBezTo>
                    <a:cubicBezTo>
                      <a:pt x="0" y="3362"/>
                      <a:pt x="51" y="3413"/>
                      <a:pt x="114" y="3413"/>
                    </a:cubicBezTo>
                    <a:lnTo>
                      <a:pt x="228" y="3413"/>
                    </a:lnTo>
                    <a:lnTo>
                      <a:pt x="228" y="3755"/>
                    </a:lnTo>
                    <a:lnTo>
                      <a:pt x="114" y="3755"/>
                    </a:lnTo>
                    <a:cubicBezTo>
                      <a:pt x="51" y="3755"/>
                      <a:pt x="0" y="3806"/>
                      <a:pt x="0" y="3868"/>
                    </a:cubicBezTo>
                    <a:cubicBezTo>
                      <a:pt x="0" y="3931"/>
                      <a:pt x="51" y="3982"/>
                      <a:pt x="114" y="3982"/>
                    </a:cubicBezTo>
                    <a:lnTo>
                      <a:pt x="228" y="3982"/>
                    </a:lnTo>
                    <a:lnTo>
                      <a:pt x="228" y="4324"/>
                    </a:lnTo>
                    <a:lnTo>
                      <a:pt x="114" y="4324"/>
                    </a:lnTo>
                    <a:cubicBezTo>
                      <a:pt x="51" y="4324"/>
                      <a:pt x="0" y="4374"/>
                      <a:pt x="0" y="4437"/>
                    </a:cubicBezTo>
                    <a:cubicBezTo>
                      <a:pt x="0" y="4500"/>
                      <a:pt x="51" y="4551"/>
                      <a:pt x="114" y="4551"/>
                    </a:cubicBezTo>
                    <a:lnTo>
                      <a:pt x="228" y="4551"/>
                    </a:lnTo>
                    <a:lnTo>
                      <a:pt x="228" y="4892"/>
                    </a:lnTo>
                    <a:lnTo>
                      <a:pt x="114" y="4892"/>
                    </a:lnTo>
                    <a:cubicBezTo>
                      <a:pt x="51" y="4892"/>
                      <a:pt x="0" y="4943"/>
                      <a:pt x="0" y="5006"/>
                    </a:cubicBezTo>
                    <a:cubicBezTo>
                      <a:pt x="0" y="5069"/>
                      <a:pt x="51" y="5120"/>
                      <a:pt x="114" y="5120"/>
                    </a:cubicBezTo>
                    <a:lnTo>
                      <a:pt x="228" y="5120"/>
                    </a:lnTo>
                    <a:lnTo>
                      <a:pt x="228" y="5461"/>
                    </a:lnTo>
                    <a:lnTo>
                      <a:pt x="114" y="5461"/>
                    </a:lnTo>
                    <a:cubicBezTo>
                      <a:pt x="51" y="5461"/>
                      <a:pt x="0" y="5512"/>
                      <a:pt x="0" y="5575"/>
                    </a:cubicBezTo>
                    <a:cubicBezTo>
                      <a:pt x="0" y="5638"/>
                      <a:pt x="51" y="5689"/>
                      <a:pt x="114" y="5689"/>
                    </a:cubicBezTo>
                    <a:lnTo>
                      <a:pt x="228" y="5689"/>
                    </a:lnTo>
                    <a:lnTo>
                      <a:pt x="228" y="6030"/>
                    </a:lnTo>
                    <a:lnTo>
                      <a:pt x="114" y="6030"/>
                    </a:lnTo>
                    <a:cubicBezTo>
                      <a:pt x="51" y="6030"/>
                      <a:pt x="0" y="6081"/>
                      <a:pt x="0" y="6144"/>
                    </a:cubicBezTo>
                    <a:cubicBezTo>
                      <a:pt x="0" y="6207"/>
                      <a:pt x="51" y="6258"/>
                      <a:pt x="114" y="6258"/>
                    </a:cubicBezTo>
                    <a:lnTo>
                      <a:pt x="228" y="6258"/>
                    </a:lnTo>
                    <a:lnTo>
                      <a:pt x="228" y="6485"/>
                    </a:lnTo>
                    <a:cubicBezTo>
                      <a:pt x="228" y="6548"/>
                      <a:pt x="278" y="6599"/>
                      <a:pt x="341" y="6599"/>
                    </a:cubicBezTo>
                    <a:lnTo>
                      <a:pt x="683" y="6599"/>
                    </a:lnTo>
                    <a:lnTo>
                      <a:pt x="683" y="6713"/>
                    </a:lnTo>
                    <a:cubicBezTo>
                      <a:pt x="683" y="6776"/>
                      <a:pt x="734" y="6827"/>
                      <a:pt x="796" y="6827"/>
                    </a:cubicBezTo>
                    <a:cubicBezTo>
                      <a:pt x="859" y="6827"/>
                      <a:pt x="910" y="6776"/>
                      <a:pt x="910" y="6713"/>
                    </a:cubicBezTo>
                    <a:lnTo>
                      <a:pt x="910" y="6599"/>
                    </a:lnTo>
                    <a:lnTo>
                      <a:pt x="1252" y="6599"/>
                    </a:lnTo>
                    <a:lnTo>
                      <a:pt x="1252" y="6713"/>
                    </a:lnTo>
                    <a:cubicBezTo>
                      <a:pt x="1252" y="6776"/>
                      <a:pt x="1302" y="6827"/>
                      <a:pt x="1365" y="6827"/>
                    </a:cubicBezTo>
                    <a:cubicBezTo>
                      <a:pt x="1428" y="6827"/>
                      <a:pt x="1479" y="6776"/>
                      <a:pt x="1479" y="6713"/>
                    </a:cubicBezTo>
                    <a:lnTo>
                      <a:pt x="1479" y="6599"/>
                    </a:lnTo>
                    <a:lnTo>
                      <a:pt x="1820" y="6599"/>
                    </a:lnTo>
                    <a:lnTo>
                      <a:pt x="1820" y="6713"/>
                    </a:lnTo>
                    <a:cubicBezTo>
                      <a:pt x="1820" y="6776"/>
                      <a:pt x="1871" y="6827"/>
                      <a:pt x="1934" y="6827"/>
                    </a:cubicBezTo>
                    <a:cubicBezTo>
                      <a:pt x="1997" y="6827"/>
                      <a:pt x="2048" y="6776"/>
                      <a:pt x="2048" y="6713"/>
                    </a:cubicBezTo>
                    <a:lnTo>
                      <a:pt x="2048" y="6599"/>
                    </a:lnTo>
                    <a:lnTo>
                      <a:pt x="2389" y="6599"/>
                    </a:lnTo>
                    <a:lnTo>
                      <a:pt x="2389" y="6713"/>
                    </a:lnTo>
                    <a:cubicBezTo>
                      <a:pt x="2389" y="6776"/>
                      <a:pt x="2440" y="6827"/>
                      <a:pt x="2503" y="6827"/>
                    </a:cubicBezTo>
                    <a:cubicBezTo>
                      <a:pt x="2566" y="6827"/>
                      <a:pt x="2617" y="6776"/>
                      <a:pt x="2617" y="6713"/>
                    </a:cubicBezTo>
                    <a:lnTo>
                      <a:pt x="2617" y="6599"/>
                    </a:lnTo>
                    <a:lnTo>
                      <a:pt x="2958" y="6599"/>
                    </a:lnTo>
                    <a:lnTo>
                      <a:pt x="2958" y="6713"/>
                    </a:lnTo>
                    <a:cubicBezTo>
                      <a:pt x="2958" y="6776"/>
                      <a:pt x="3009" y="6827"/>
                      <a:pt x="3072" y="6827"/>
                    </a:cubicBezTo>
                    <a:cubicBezTo>
                      <a:pt x="3135" y="6827"/>
                      <a:pt x="3186" y="6776"/>
                      <a:pt x="3186" y="6713"/>
                    </a:cubicBezTo>
                    <a:lnTo>
                      <a:pt x="3186" y="6599"/>
                    </a:lnTo>
                    <a:lnTo>
                      <a:pt x="3527" y="6599"/>
                    </a:lnTo>
                    <a:lnTo>
                      <a:pt x="3527" y="6713"/>
                    </a:lnTo>
                    <a:cubicBezTo>
                      <a:pt x="3527" y="6776"/>
                      <a:pt x="3578" y="6827"/>
                      <a:pt x="3641" y="6827"/>
                    </a:cubicBezTo>
                    <a:cubicBezTo>
                      <a:pt x="3704" y="6827"/>
                      <a:pt x="3755" y="6776"/>
                      <a:pt x="3755" y="6713"/>
                    </a:cubicBezTo>
                    <a:lnTo>
                      <a:pt x="3755" y="6599"/>
                    </a:lnTo>
                    <a:lnTo>
                      <a:pt x="4096" y="6599"/>
                    </a:lnTo>
                    <a:lnTo>
                      <a:pt x="4096" y="6713"/>
                    </a:lnTo>
                    <a:cubicBezTo>
                      <a:pt x="4096" y="6776"/>
                      <a:pt x="4147" y="6827"/>
                      <a:pt x="4210" y="6827"/>
                    </a:cubicBezTo>
                    <a:cubicBezTo>
                      <a:pt x="4273" y="6827"/>
                      <a:pt x="4323" y="6776"/>
                      <a:pt x="4323" y="6713"/>
                    </a:cubicBezTo>
                    <a:lnTo>
                      <a:pt x="4323" y="6599"/>
                    </a:lnTo>
                    <a:lnTo>
                      <a:pt x="4665" y="6599"/>
                    </a:lnTo>
                    <a:lnTo>
                      <a:pt x="4665" y="6713"/>
                    </a:lnTo>
                    <a:cubicBezTo>
                      <a:pt x="4665" y="6776"/>
                      <a:pt x="4716" y="6827"/>
                      <a:pt x="4779" y="6827"/>
                    </a:cubicBezTo>
                    <a:cubicBezTo>
                      <a:pt x="4842" y="6827"/>
                      <a:pt x="4892" y="6776"/>
                      <a:pt x="4892" y="6713"/>
                    </a:cubicBezTo>
                    <a:lnTo>
                      <a:pt x="4892" y="6599"/>
                    </a:lnTo>
                    <a:lnTo>
                      <a:pt x="5234" y="6599"/>
                    </a:lnTo>
                    <a:lnTo>
                      <a:pt x="5234" y="6713"/>
                    </a:lnTo>
                    <a:cubicBezTo>
                      <a:pt x="5234" y="6776"/>
                      <a:pt x="5285" y="6827"/>
                      <a:pt x="5347" y="6827"/>
                    </a:cubicBezTo>
                    <a:cubicBezTo>
                      <a:pt x="5410" y="6827"/>
                      <a:pt x="5461" y="6776"/>
                      <a:pt x="5461" y="6713"/>
                    </a:cubicBezTo>
                    <a:lnTo>
                      <a:pt x="5461" y="6599"/>
                    </a:lnTo>
                    <a:lnTo>
                      <a:pt x="5803" y="6599"/>
                    </a:lnTo>
                    <a:lnTo>
                      <a:pt x="5803" y="6713"/>
                    </a:lnTo>
                    <a:cubicBezTo>
                      <a:pt x="5803" y="6776"/>
                      <a:pt x="5853" y="6827"/>
                      <a:pt x="5916" y="6827"/>
                    </a:cubicBezTo>
                    <a:cubicBezTo>
                      <a:pt x="5979" y="6827"/>
                      <a:pt x="6030" y="6776"/>
                      <a:pt x="6030" y="6713"/>
                    </a:cubicBezTo>
                    <a:lnTo>
                      <a:pt x="6030" y="6599"/>
                    </a:lnTo>
                    <a:lnTo>
                      <a:pt x="6371" y="6599"/>
                    </a:lnTo>
                    <a:lnTo>
                      <a:pt x="6371" y="6713"/>
                    </a:lnTo>
                    <a:cubicBezTo>
                      <a:pt x="6371" y="6776"/>
                      <a:pt x="6422" y="6827"/>
                      <a:pt x="6485" y="6827"/>
                    </a:cubicBezTo>
                    <a:cubicBezTo>
                      <a:pt x="6548" y="6827"/>
                      <a:pt x="6599" y="6776"/>
                      <a:pt x="6599" y="6713"/>
                    </a:cubicBezTo>
                    <a:lnTo>
                      <a:pt x="6599" y="6599"/>
                    </a:lnTo>
                    <a:lnTo>
                      <a:pt x="6713" y="6599"/>
                    </a:lnTo>
                    <a:cubicBezTo>
                      <a:pt x="6776" y="6599"/>
                      <a:pt x="6827" y="6548"/>
                      <a:pt x="6827" y="6485"/>
                    </a:cubicBezTo>
                    <a:cubicBezTo>
                      <a:pt x="6827" y="6422"/>
                      <a:pt x="6776" y="6372"/>
                      <a:pt x="6713" y="6372"/>
                    </a:cubicBezTo>
                    <a:lnTo>
                      <a:pt x="6599" y="6372"/>
                    </a:lnTo>
                    <a:lnTo>
                      <a:pt x="6599" y="6258"/>
                    </a:lnTo>
                    <a:cubicBezTo>
                      <a:pt x="6599" y="6195"/>
                      <a:pt x="6548" y="6144"/>
                      <a:pt x="6485" y="6144"/>
                    </a:cubicBezTo>
                    <a:cubicBezTo>
                      <a:pt x="6422" y="6144"/>
                      <a:pt x="6371" y="6195"/>
                      <a:pt x="6371" y="6258"/>
                    </a:cubicBezTo>
                    <a:lnTo>
                      <a:pt x="6371" y="6372"/>
                    </a:lnTo>
                    <a:lnTo>
                      <a:pt x="6030" y="6372"/>
                    </a:lnTo>
                    <a:lnTo>
                      <a:pt x="6030" y="6258"/>
                    </a:lnTo>
                    <a:cubicBezTo>
                      <a:pt x="6030" y="6195"/>
                      <a:pt x="5979" y="6144"/>
                      <a:pt x="5916" y="6144"/>
                    </a:cubicBezTo>
                    <a:cubicBezTo>
                      <a:pt x="5853" y="6144"/>
                      <a:pt x="5803" y="6195"/>
                      <a:pt x="5803" y="6258"/>
                    </a:cubicBezTo>
                    <a:lnTo>
                      <a:pt x="5803" y="6372"/>
                    </a:lnTo>
                    <a:lnTo>
                      <a:pt x="5461" y="6372"/>
                    </a:lnTo>
                    <a:lnTo>
                      <a:pt x="5461" y="6258"/>
                    </a:lnTo>
                    <a:cubicBezTo>
                      <a:pt x="5461" y="6195"/>
                      <a:pt x="5410" y="6144"/>
                      <a:pt x="5347" y="6144"/>
                    </a:cubicBezTo>
                    <a:cubicBezTo>
                      <a:pt x="5285" y="6144"/>
                      <a:pt x="5234" y="6195"/>
                      <a:pt x="5234" y="6258"/>
                    </a:cubicBezTo>
                    <a:lnTo>
                      <a:pt x="5234" y="6372"/>
                    </a:lnTo>
                    <a:lnTo>
                      <a:pt x="4892" y="6372"/>
                    </a:lnTo>
                    <a:lnTo>
                      <a:pt x="4892" y="6258"/>
                    </a:lnTo>
                    <a:cubicBezTo>
                      <a:pt x="4892" y="6195"/>
                      <a:pt x="4842" y="6144"/>
                      <a:pt x="4779" y="6144"/>
                    </a:cubicBezTo>
                    <a:cubicBezTo>
                      <a:pt x="4716" y="6144"/>
                      <a:pt x="4665" y="6195"/>
                      <a:pt x="4665" y="6258"/>
                    </a:cubicBezTo>
                    <a:lnTo>
                      <a:pt x="4665" y="6372"/>
                    </a:lnTo>
                    <a:lnTo>
                      <a:pt x="4323" y="6372"/>
                    </a:lnTo>
                    <a:lnTo>
                      <a:pt x="4323" y="6258"/>
                    </a:lnTo>
                    <a:cubicBezTo>
                      <a:pt x="4323" y="6195"/>
                      <a:pt x="4273" y="6144"/>
                      <a:pt x="4210" y="6144"/>
                    </a:cubicBezTo>
                    <a:cubicBezTo>
                      <a:pt x="4147" y="6144"/>
                      <a:pt x="4096" y="6195"/>
                      <a:pt x="4096" y="6258"/>
                    </a:cubicBezTo>
                    <a:lnTo>
                      <a:pt x="4096" y="6372"/>
                    </a:lnTo>
                    <a:lnTo>
                      <a:pt x="3755" y="6372"/>
                    </a:lnTo>
                    <a:lnTo>
                      <a:pt x="3755" y="6258"/>
                    </a:lnTo>
                    <a:cubicBezTo>
                      <a:pt x="3755" y="6195"/>
                      <a:pt x="3704" y="6144"/>
                      <a:pt x="3641" y="6144"/>
                    </a:cubicBezTo>
                    <a:cubicBezTo>
                      <a:pt x="3578" y="6144"/>
                      <a:pt x="3527" y="6195"/>
                      <a:pt x="3527" y="6258"/>
                    </a:cubicBezTo>
                    <a:lnTo>
                      <a:pt x="3527" y="6372"/>
                    </a:lnTo>
                    <a:lnTo>
                      <a:pt x="3186" y="6372"/>
                    </a:lnTo>
                    <a:lnTo>
                      <a:pt x="3186" y="6258"/>
                    </a:lnTo>
                    <a:cubicBezTo>
                      <a:pt x="3186" y="6195"/>
                      <a:pt x="3135" y="6144"/>
                      <a:pt x="3072" y="6144"/>
                    </a:cubicBezTo>
                    <a:cubicBezTo>
                      <a:pt x="3009" y="6144"/>
                      <a:pt x="2958" y="6195"/>
                      <a:pt x="2958" y="6258"/>
                    </a:cubicBezTo>
                    <a:lnTo>
                      <a:pt x="2958" y="6372"/>
                    </a:lnTo>
                    <a:lnTo>
                      <a:pt x="2617" y="6372"/>
                    </a:lnTo>
                    <a:lnTo>
                      <a:pt x="2617" y="6258"/>
                    </a:lnTo>
                    <a:cubicBezTo>
                      <a:pt x="2617" y="6195"/>
                      <a:pt x="2566" y="6144"/>
                      <a:pt x="2503" y="6144"/>
                    </a:cubicBezTo>
                    <a:cubicBezTo>
                      <a:pt x="2440" y="6144"/>
                      <a:pt x="2389" y="6195"/>
                      <a:pt x="2389" y="6258"/>
                    </a:cubicBezTo>
                    <a:lnTo>
                      <a:pt x="2389" y="6372"/>
                    </a:lnTo>
                    <a:lnTo>
                      <a:pt x="2048" y="6372"/>
                    </a:lnTo>
                    <a:lnTo>
                      <a:pt x="2048" y="6258"/>
                    </a:lnTo>
                    <a:cubicBezTo>
                      <a:pt x="2048" y="6195"/>
                      <a:pt x="1997" y="6144"/>
                      <a:pt x="1934" y="6144"/>
                    </a:cubicBezTo>
                    <a:cubicBezTo>
                      <a:pt x="1871" y="6144"/>
                      <a:pt x="1820" y="6195"/>
                      <a:pt x="1820" y="6258"/>
                    </a:cubicBezTo>
                    <a:lnTo>
                      <a:pt x="1820" y="6372"/>
                    </a:lnTo>
                    <a:lnTo>
                      <a:pt x="1479" y="6372"/>
                    </a:lnTo>
                    <a:lnTo>
                      <a:pt x="1479" y="6258"/>
                    </a:lnTo>
                    <a:cubicBezTo>
                      <a:pt x="1479" y="6195"/>
                      <a:pt x="1428" y="6144"/>
                      <a:pt x="1365" y="6144"/>
                    </a:cubicBezTo>
                    <a:cubicBezTo>
                      <a:pt x="1302" y="6144"/>
                      <a:pt x="1252" y="6195"/>
                      <a:pt x="1252" y="6258"/>
                    </a:cubicBezTo>
                    <a:lnTo>
                      <a:pt x="1252" y="6372"/>
                    </a:lnTo>
                    <a:lnTo>
                      <a:pt x="910" y="6372"/>
                    </a:lnTo>
                    <a:lnTo>
                      <a:pt x="910" y="6258"/>
                    </a:lnTo>
                    <a:cubicBezTo>
                      <a:pt x="910" y="6195"/>
                      <a:pt x="859" y="6144"/>
                      <a:pt x="796" y="6144"/>
                    </a:cubicBezTo>
                    <a:cubicBezTo>
                      <a:pt x="734" y="6144"/>
                      <a:pt x="683" y="6195"/>
                      <a:pt x="683" y="6258"/>
                    </a:cubicBezTo>
                    <a:lnTo>
                      <a:pt x="683" y="6372"/>
                    </a:lnTo>
                    <a:lnTo>
                      <a:pt x="455" y="6372"/>
                    </a:lnTo>
                    <a:lnTo>
                      <a:pt x="455" y="5234"/>
                    </a:lnTo>
                    <a:lnTo>
                      <a:pt x="1263" y="5234"/>
                    </a:lnTo>
                    <a:close/>
                  </a:path>
                </a:pathLst>
              </a:custGeom>
              <a:solidFill>
                <a:schemeClr val="bg1"/>
              </a:solidFill>
              <a:ln>
                <a:noFill/>
              </a:ln>
            </p:spPr>
            <p:txBody>
              <a:bodyPr vert="horz" wrap="square" lIns="288000" tIns="91416" rIns="182832" bIns="91416"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828165">
                  <a:lnSpc>
                    <a:spcPct val="150000"/>
                  </a:lnSpc>
                </a:pPr>
                <a:endParaRPr lang="en-GB" sz="3600" kern="0" dirty="0">
                  <a:solidFill>
                    <a:sysClr val="windowText" lastClr="000000"/>
                  </a:solidFill>
                  <a:cs typeface="+mn-ea"/>
                  <a:sym typeface="+mn-lt"/>
                </a:endParaRPr>
              </a:p>
            </p:txBody>
          </p:sp>
          <p:sp>
            <p:nvSpPr>
              <p:cNvPr id="16" name="íṧḻïḑé"/>
              <p:cNvSpPr/>
              <p:nvPr/>
            </p:nvSpPr>
            <p:spPr bwMode="auto">
              <a:xfrm>
                <a:off x="5953146" y="2578482"/>
                <a:ext cx="339967" cy="327450"/>
              </a:xfrm>
              <a:custGeom>
                <a:avLst/>
                <a:gdLst>
                  <a:gd name="T0" fmla="*/ 3413 w 6827"/>
                  <a:gd name="T1" fmla="*/ 0 h 5912"/>
                  <a:gd name="T2" fmla="*/ 0 w 6827"/>
                  <a:gd name="T3" fmla="*/ 5912 h 5912"/>
                  <a:gd name="T4" fmla="*/ 6827 w 6827"/>
                  <a:gd name="T5" fmla="*/ 5912 h 5912"/>
                  <a:gd name="T6" fmla="*/ 3413 w 6827"/>
                  <a:gd name="T7" fmla="*/ 0 h 5912"/>
                  <a:gd name="T8" fmla="*/ 3413 w 6827"/>
                  <a:gd name="T9" fmla="*/ 972 h 5912"/>
                  <a:gd name="T10" fmla="*/ 4489 w 6827"/>
                  <a:gd name="T11" fmla="*/ 2835 h 5912"/>
                  <a:gd name="T12" fmla="*/ 2338 w 6827"/>
                  <a:gd name="T13" fmla="*/ 2835 h 5912"/>
                  <a:gd name="T14" fmla="*/ 3413 w 6827"/>
                  <a:gd name="T15" fmla="*/ 972 h 5912"/>
                  <a:gd name="T16" fmla="*/ 842 w 6827"/>
                  <a:gd name="T17" fmla="*/ 5426 h 5912"/>
                  <a:gd name="T18" fmla="*/ 1917 w 6827"/>
                  <a:gd name="T19" fmla="*/ 3564 h 5912"/>
                  <a:gd name="T20" fmla="*/ 2993 w 6827"/>
                  <a:gd name="T21" fmla="*/ 5426 h 5912"/>
                  <a:gd name="T22" fmla="*/ 842 w 6827"/>
                  <a:gd name="T23" fmla="*/ 5426 h 5912"/>
                  <a:gd name="T24" fmla="*/ 2338 w 6827"/>
                  <a:gd name="T25" fmla="*/ 3321 h 5912"/>
                  <a:gd name="T26" fmla="*/ 4489 w 6827"/>
                  <a:gd name="T27" fmla="*/ 3321 h 5912"/>
                  <a:gd name="T28" fmla="*/ 3413 w 6827"/>
                  <a:gd name="T29" fmla="*/ 5183 h 5912"/>
                  <a:gd name="T30" fmla="*/ 2338 w 6827"/>
                  <a:gd name="T31" fmla="*/ 3321 h 5912"/>
                  <a:gd name="T32" fmla="*/ 4910 w 6827"/>
                  <a:gd name="T33" fmla="*/ 3564 h 5912"/>
                  <a:gd name="T34" fmla="*/ 5985 w 6827"/>
                  <a:gd name="T35" fmla="*/ 5426 h 5912"/>
                  <a:gd name="T36" fmla="*/ 3834 w 6827"/>
                  <a:gd name="T37" fmla="*/ 5426 h 5912"/>
                  <a:gd name="T38" fmla="*/ 4910 w 6827"/>
                  <a:gd name="T39" fmla="*/ 3564 h 5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27" h="5912">
                    <a:moveTo>
                      <a:pt x="3413" y="0"/>
                    </a:moveTo>
                    <a:lnTo>
                      <a:pt x="0" y="5912"/>
                    </a:lnTo>
                    <a:lnTo>
                      <a:pt x="6827" y="5912"/>
                    </a:lnTo>
                    <a:lnTo>
                      <a:pt x="3413" y="0"/>
                    </a:lnTo>
                    <a:close/>
                    <a:moveTo>
                      <a:pt x="3413" y="972"/>
                    </a:moveTo>
                    <a:lnTo>
                      <a:pt x="4489" y="2835"/>
                    </a:lnTo>
                    <a:lnTo>
                      <a:pt x="2338" y="2835"/>
                    </a:lnTo>
                    <a:lnTo>
                      <a:pt x="3413" y="972"/>
                    </a:lnTo>
                    <a:close/>
                    <a:moveTo>
                      <a:pt x="842" y="5426"/>
                    </a:moveTo>
                    <a:lnTo>
                      <a:pt x="1917" y="3564"/>
                    </a:lnTo>
                    <a:lnTo>
                      <a:pt x="2993" y="5426"/>
                    </a:lnTo>
                    <a:lnTo>
                      <a:pt x="842" y="5426"/>
                    </a:lnTo>
                    <a:close/>
                    <a:moveTo>
                      <a:pt x="2338" y="3321"/>
                    </a:moveTo>
                    <a:lnTo>
                      <a:pt x="4489" y="3321"/>
                    </a:lnTo>
                    <a:lnTo>
                      <a:pt x="3413" y="5183"/>
                    </a:lnTo>
                    <a:lnTo>
                      <a:pt x="2338" y="3321"/>
                    </a:lnTo>
                    <a:close/>
                    <a:moveTo>
                      <a:pt x="4910" y="3564"/>
                    </a:moveTo>
                    <a:lnTo>
                      <a:pt x="5985" y="5426"/>
                    </a:lnTo>
                    <a:lnTo>
                      <a:pt x="3834" y="5426"/>
                    </a:lnTo>
                    <a:lnTo>
                      <a:pt x="4910" y="3564"/>
                    </a:lnTo>
                    <a:close/>
                  </a:path>
                </a:pathLst>
              </a:custGeom>
              <a:solidFill>
                <a:schemeClr val="bg1"/>
              </a:soli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ea typeface="微软雅黑" panose="020B0503020204020204" pitchFamily="34" charset="-122"/>
                </a:endParaRPr>
              </a:p>
            </p:txBody>
          </p:sp>
          <p:sp>
            <p:nvSpPr>
              <p:cNvPr id="17" name="iṥľíḋe"/>
              <p:cNvSpPr/>
              <p:nvPr/>
            </p:nvSpPr>
            <p:spPr bwMode="auto">
              <a:xfrm>
                <a:off x="7213997" y="3896918"/>
                <a:ext cx="339967" cy="327450"/>
              </a:xfrm>
              <a:custGeom>
                <a:avLst/>
                <a:gdLst>
                  <a:gd name="connsiteX0" fmla="*/ 0 w 582235"/>
                  <a:gd name="connsiteY0" fmla="*/ 404481 h 606722"/>
                  <a:gd name="connsiteX1" fmla="*/ 101261 w 582235"/>
                  <a:gd name="connsiteY1" fmla="*/ 404481 h 606722"/>
                  <a:gd name="connsiteX2" fmla="*/ 101261 w 582235"/>
                  <a:gd name="connsiteY2" fmla="*/ 606722 h 606722"/>
                  <a:gd name="connsiteX3" fmla="*/ 0 w 582235"/>
                  <a:gd name="connsiteY3" fmla="*/ 606722 h 606722"/>
                  <a:gd name="connsiteX4" fmla="*/ 151927 w 582235"/>
                  <a:gd name="connsiteY4" fmla="*/ 328623 h 606722"/>
                  <a:gd name="connsiteX5" fmla="*/ 253188 w 582235"/>
                  <a:gd name="connsiteY5" fmla="*/ 328623 h 606722"/>
                  <a:gd name="connsiteX6" fmla="*/ 253188 w 582235"/>
                  <a:gd name="connsiteY6" fmla="*/ 606722 h 606722"/>
                  <a:gd name="connsiteX7" fmla="*/ 151927 w 582235"/>
                  <a:gd name="connsiteY7" fmla="*/ 606722 h 606722"/>
                  <a:gd name="connsiteX8" fmla="*/ 303855 w 582235"/>
                  <a:gd name="connsiteY8" fmla="*/ 252766 h 606722"/>
                  <a:gd name="connsiteX9" fmla="*/ 405046 w 582235"/>
                  <a:gd name="connsiteY9" fmla="*/ 252766 h 606722"/>
                  <a:gd name="connsiteX10" fmla="*/ 405046 w 582235"/>
                  <a:gd name="connsiteY10" fmla="*/ 606722 h 606722"/>
                  <a:gd name="connsiteX11" fmla="*/ 303855 w 582235"/>
                  <a:gd name="connsiteY11" fmla="*/ 606722 h 606722"/>
                  <a:gd name="connsiteX12" fmla="*/ 455711 w 582235"/>
                  <a:gd name="connsiteY12" fmla="*/ 202241 h 606722"/>
                  <a:gd name="connsiteX13" fmla="*/ 556972 w 582235"/>
                  <a:gd name="connsiteY13" fmla="*/ 202241 h 606722"/>
                  <a:gd name="connsiteX14" fmla="*/ 556972 w 582235"/>
                  <a:gd name="connsiteY14" fmla="*/ 606722 h 606722"/>
                  <a:gd name="connsiteX15" fmla="*/ 455711 w 582235"/>
                  <a:gd name="connsiteY15" fmla="*/ 606722 h 606722"/>
                  <a:gd name="connsiteX16" fmla="*/ 455697 w 582235"/>
                  <a:gd name="connsiteY16" fmla="*/ 0 h 606722"/>
                  <a:gd name="connsiteX17" fmla="*/ 556785 w 582235"/>
                  <a:gd name="connsiteY17" fmla="*/ 0 h 606722"/>
                  <a:gd name="connsiteX18" fmla="*/ 556874 w 582235"/>
                  <a:gd name="connsiteY18" fmla="*/ 0 h 606722"/>
                  <a:gd name="connsiteX19" fmla="*/ 556963 w 582235"/>
                  <a:gd name="connsiteY19" fmla="*/ 0 h 606722"/>
                  <a:gd name="connsiteX20" fmla="*/ 557675 w 582235"/>
                  <a:gd name="connsiteY20" fmla="*/ 0 h 606722"/>
                  <a:gd name="connsiteX21" fmla="*/ 559366 w 582235"/>
                  <a:gd name="connsiteY21" fmla="*/ 89 h 606722"/>
                  <a:gd name="connsiteX22" fmla="*/ 560611 w 582235"/>
                  <a:gd name="connsiteY22" fmla="*/ 267 h 606722"/>
                  <a:gd name="connsiteX23" fmla="*/ 561857 w 582235"/>
                  <a:gd name="connsiteY23" fmla="*/ 444 h 606722"/>
                  <a:gd name="connsiteX24" fmla="*/ 563192 w 582235"/>
                  <a:gd name="connsiteY24" fmla="*/ 800 h 606722"/>
                  <a:gd name="connsiteX25" fmla="*/ 564171 w 582235"/>
                  <a:gd name="connsiteY25" fmla="*/ 1067 h 606722"/>
                  <a:gd name="connsiteX26" fmla="*/ 565506 w 582235"/>
                  <a:gd name="connsiteY26" fmla="*/ 1511 h 606722"/>
                  <a:gd name="connsiteX27" fmla="*/ 566574 w 582235"/>
                  <a:gd name="connsiteY27" fmla="*/ 1867 h 606722"/>
                  <a:gd name="connsiteX28" fmla="*/ 567730 w 582235"/>
                  <a:gd name="connsiteY28" fmla="*/ 2400 h 606722"/>
                  <a:gd name="connsiteX29" fmla="*/ 568798 w 582235"/>
                  <a:gd name="connsiteY29" fmla="*/ 2933 h 606722"/>
                  <a:gd name="connsiteX30" fmla="*/ 569777 w 582235"/>
                  <a:gd name="connsiteY30" fmla="*/ 3467 h 606722"/>
                  <a:gd name="connsiteX31" fmla="*/ 570934 w 582235"/>
                  <a:gd name="connsiteY31" fmla="*/ 4178 h 606722"/>
                  <a:gd name="connsiteX32" fmla="*/ 571824 w 582235"/>
                  <a:gd name="connsiteY32" fmla="*/ 4800 h 606722"/>
                  <a:gd name="connsiteX33" fmla="*/ 572891 w 582235"/>
                  <a:gd name="connsiteY33" fmla="*/ 5689 h 606722"/>
                  <a:gd name="connsiteX34" fmla="*/ 573781 w 582235"/>
                  <a:gd name="connsiteY34" fmla="*/ 6489 h 606722"/>
                  <a:gd name="connsiteX35" fmla="*/ 574760 w 582235"/>
                  <a:gd name="connsiteY35" fmla="*/ 7289 h 606722"/>
                  <a:gd name="connsiteX36" fmla="*/ 575917 w 582235"/>
                  <a:gd name="connsiteY36" fmla="*/ 8533 h 606722"/>
                  <a:gd name="connsiteX37" fmla="*/ 576451 w 582235"/>
                  <a:gd name="connsiteY37" fmla="*/ 9066 h 606722"/>
                  <a:gd name="connsiteX38" fmla="*/ 576451 w 582235"/>
                  <a:gd name="connsiteY38" fmla="*/ 9155 h 606722"/>
                  <a:gd name="connsiteX39" fmla="*/ 577964 w 582235"/>
                  <a:gd name="connsiteY39" fmla="*/ 11200 h 606722"/>
                  <a:gd name="connsiteX40" fmla="*/ 578053 w 582235"/>
                  <a:gd name="connsiteY40" fmla="*/ 11289 h 606722"/>
                  <a:gd name="connsiteX41" fmla="*/ 579209 w 582235"/>
                  <a:gd name="connsiteY41" fmla="*/ 13244 h 606722"/>
                  <a:gd name="connsiteX42" fmla="*/ 579743 w 582235"/>
                  <a:gd name="connsiteY42" fmla="*/ 14222 h 606722"/>
                  <a:gd name="connsiteX43" fmla="*/ 580277 w 582235"/>
                  <a:gd name="connsiteY43" fmla="*/ 15555 h 606722"/>
                  <a:gd name="connsiteX44" fmla="*/ 580722 w 582235"/>
                  <a:gd name="connsiteY44" fmla="*/ 16711 h 606722"/>
                  <a:gd name="connsiteX45" fmla="*/ 581167 w 582235"/>
                  <a:gd name="connsiteY45" fmla="*/ 17866 h 606722"/>
                  <a:gd name="connsiteX46" fmla="*/ 581523 w 582235"/>
                  <a:gd name="connsiteY46" fmla="*/ 19199 h 606722"/>
                  <a:gd name="connsiteX47" fmla="*/ 581790 w 582235"/>
                  <a:gd name="connsiteY47" fmla="*/ 20266 h 606722"/>
                  <a:gd name="connsiteX48" fmla="*/ 582146 w 582235"/>
                  <a:gd name="connsiteY48" fmla="*/ 22488 h 606722"/>
                  <a:gd name="connsiteX49" fmla="*/ 582146 w 582235"/>
                  <a:gd name="connsiteY49" fmla="*/ 22666 h 606722"/>
                  <a:gd name="connsiteX50" fmla="*/ 582235 w 582235"/>
                  <a:gd name="connsiteY50" fmla="*/ 25244 h 606722"/>
                  <a:gd name="connsiteX51" fmla="*/ 582235 w 582235"/>
                  <a:gd name="connsiteY51" fmla="*/ 126396 h 606722"/>
                  <a:gd name="connsiteX52" fmla="*/ 556963 w 582235"/>
                  <a:gd name="connsiteY52" fmla="*/ 151728 h 606722"/>
                  <a:gd name="connsiteX53" fmla="*/ 531691 w 582235"/>
                  <a:gd name="connsiteY53" fmla="*/ 126396 h 606722"/>
                  <a:gd name="connsiteX54" fmla="*/ 531691 w 582235"/>
                  <a:gd name="connsiteY54" fmla="*/ 79286 h 606722"/>
                  <a:gd name="connsiteX55" fmla="*/ 421260 w 582235"/>
                  <a:gd name="connsiteY55" fmla="*/ 171106 h 606722"/>
                  <a:gd name="connsiteX56" fmla="*/ 385666 w 582235"/>
                  <a:gd name="connsiteY56" fmla="*/ 167906 h 606722"/>
                  <a:gd name="connsiteX57" fmla="*/ 388869 w 582235"/>
                  <a:gd name="connsiteY57" fmla="*/ 132262 h 606722"/>
                  <a:gd name="connsiteX58" fmla="*/ 487020 w 582235"/>
                  <a:gd name="connsiteY58" fmla="*/ 50576 h 606722"/>
                  <a:gd name="connsiteX59" fmla="*/ 455697 w 582235"/>
                  <a:gd name="connsiteY59" fmla="*/ 50576 h 606722"/>
                  <a:gd name="connsiteX60" fmla="*/ 430425 w 582235"/>
                  <a:gd name="connsiteY60" fmla="*/ 25244 h 606722"/>
                  <a:gd name="connsiteX61" fmla="*/ 455697 w 582235"/>
                  <a:gd name="connsiteY6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82235" h="606722">
                    <a:moveTo>
                      <a:pt x="0" y="404481"/>
                    </a:moveTo>
                    <a:lnTo>
                      <a:pt x="101261" y="404481"/>
                    </a:lnTo>
                    <a:lnTo>
                      <a:pt x="101261" y="606722"/>
                    </a:lnTo>
                    <a:lnTo>
                      <a:pt x="0" y="606722"/>
                    </a:lnTo>
                    <a:close/>
                    <a:moveTo>
                      <a:pt x="151927" y="328623"/>
                    </a:moveTo>
                    <a:lnTo>
                      <a:pt x="253188" y="328623"/>
                    </a:lnTo>
                    <a:lnTo>
                      <a:pt x="253188" y="606722"/>
                    </a:lnTo>
                    <a:lnTo>
                      <a:pt x="151927" y="606722"/>
                    </a:lnTo>
                    <a:close/>
                    <a:moveTo>
                      <a:pt x="303855" y="252766"/>
                    </a:moveTo>
                    <a:lnTo>
                      <a:pt x="405046" y="252766"/>
                    </a:lnTo>
                    <a:lnTo>
                      <a:pt x="405046" y="606722"/>
                    </a:lnTo>
                    <a:lnTo>
                      <a:pt x="303855" y="606722"/>
                    </a:lnTo>
                    <a:close/>
                    <a:moveTo>
                      <a:pt x="455711" y="202241"/>
                    </a:moveTo>
                    <a:lnTo>
                      <a:pt x="556972" y="202241"/>
                    </a:lnTo>
                    <a:lnTo>
                      <a:pt x="556972" y="606722"/>
                    </a:lnTo>
                    <a:lnTo>
                      <a:pt x="455711" y="606722"/>
                    </a:lnTo>
                    <a:close/>
                    <a:moveTo>
                      <a:pt x="455697" y="0"/>
                    </a:moveTo>
                    <a:lnTo>
                      <a:pt x="556785" y="0"/>
                    </a:lnTo>
                    <a:lnTo>
                      <a:pt x="556874" y="0"/>
                    </a:lnTo>
                    <a:lnTo>
                      <a:pt x="556963" y="0"/>
                    </a:lnTo>
                    <a:cubicBezTo>
                      <a:pt x="557230" y="0"/>
                      <a:pt x="557408" y="0"/>
                      <a:pt x="557675" y="0"/>
                    </a:cubicBezTo>
                    <a:cubicBezTo>
                      <a:pt x="558298" y="89"/>
                      <a:pt x="558832" y="89"/>
                      <a:pt x="559366" y="89"/>
                    </a:cubicBezTo>
                    <a:cubicBezTo>
                      <a:pt x="559811" y="178"/>
                      <a:pt x="560256" y="267"/>
                      <a:pt x="560611" y="267"/>
                    </a:cubicBezTo>
                    <a:cubicBezTo>
                      <a:pt x="561056" y="356"/>
                      <a:pt x="561412" y="444"/>
                      <a:pt x="561857" y="444"/>
                    </a:cubicBezTo>
                    <a:cubicBezTo>
                      <a:pt x="562302" y="533"/>
                      <a:pt x="562747" y="711"/>
                      <a:pt x="563192" y="800"/>
                    </a:cubicBezTo>
                    <a:cubicBezTo>
                      <a:pt x="563548" y="889"/>
                      <a:pt x="563904" y="978"/>
                      <a:pt x="564171" y="1067"/>
                    </a:cubicBezTo>
                    <a:cubicBezTo>
                      <a:pt x="564616" y="1156"/>
                      <a:pt x="565061" y="1333"/>
                      <a:pt x="565506" y="1511"/>
                    </a:cubicBezTo>
                    <a:cubicBezTo>
                      <a:pt x="565862" y="1600"/>
                      <a:pt x="566218" y="1778"/>
                      <a:pt x="566574" y="1867"/>
                    </a:cubicBezTo>
                    <a:cubicBezTo>
                      <a:pt x="566929" y="2044"/>
                      <a:pt x="567285" y="2222"/>
                      <a:pt x="567730" y="2400"/>
                    </a:cubicBezTo>
                    <a:cubicBezTo>
                      <a:pt x="568086" y="2578"/>
                      <a:pt x="568442" y="2755"/>
                      <a:pt x="568798" y="2933"/>
                    </a:cubicBezTo>
                    <a:cubicBezTo>
                      <a:pt x="569154" y="3111"/>
                      <a:pt x="569421" y="3289"/>
                      <a:pt x="569777" y="3467"/>
                    </a:cubicBezTo>
                    <a:cubicBezTo>
                      <a:pt x="570133" y="3733"/>
                      <a:pt x="570578" y="4000"/>
                      <a:pt x="570934" y="4178"/>
                    </a:cubicBezTo>
                    <a:cubicBezTo>
                      <a:pt x="571201" y="4444"/>
                      <a:pt x="571557" y="4622"/>
                      <a:pt x="571824" y="4800"/>
                    </a:cubicBezTo>
                    <a:cubicBezTo>
                      <a:pt x="572180" y="5155"/>
                      <a:pt x="572536" y="5422"/>
                      <a:pt x="572891" y="5689"/>
                    </a:cubicBezTo>
                    <a:cubicBezTo>
                      <a:pt x="573247" y="5955"/>
                      <a:pt x="573514" y="6222"/>
                      <a:pt x="573781" y="6489"/>
                    </a:cubicBezTo>
                    <a:cubicBezTo>
                      <a:pt x="574137" y="6755"/>
                      <a:pt x="574493" y="7022"/>
                      <a:pt x="574760" y="7289"/>
                    </a:cubicBezTo>
                    <a:cubicBezTo>
                      <a:pt x="575205" y="7733"/>
                      <a:pt x="575561" y="8178"/>
                      <a:pt x="575917" y="8533"/>
                    </a:cubicBezTo>
                    <a:cubicBezTo>
                      <a:pt x="576095" y="8711"/>
                      <a:pt x="576273" y="8889"/>
                      <a:pt x="576451" y="9066"/>
                    </a:cubicBezTo>
                    <a:cubicBezTo>
                      <a:pt x="576451" y="9155"/>
                      <a:pt x="576451" y="9155"/>
                      <a:pt x="576451" y="9155"/>
                    </a:cubicBezTo>
                    <a:cubicBezTo>
                      <a:pt x="576985" y="9777"/>
                      <a:pt x="577519" y="10489"/>
                      <a:pt x="577964" y="11200"/>
                    </a:cubicBezTo>
                    <a:cubicBezTo>
                      <a:pt x="577964" y="11200"/>
                      <a:pt x="578053" y="11289"/>
                      <a:pt x="578053" y="11289"/>
                    </a:cubicBezTo>
                    <a:cubicBezTo>
                      <a:pt x="578498" y="12000"/>
                      <a:pt x="578854" y="12622"/>
                      <a:pt x="579209" y="13244"/>
                    </a:cubicBezTo>
                    <a:cubicBezTo>
                      <a:pt x="579387" y="13600"/>
                      <a:pt x="579565" y="13955"/>
                      <a:pt x="579743" y="14222"/>
                    </a:cubicBezTo>
                    <a:cubicBezTo>
                      <a:pt x="579921" y="14666"/>
                      <a:pt x="580099" y="15111"/>
                      <a:pt x="580277" y="15555"/>
                    </a:cubicBezTo>
                    <a:cubicBezTo>
                      <a:pt x="580455" y="15911"/>
                      <a:pt x="580633" y="16266"/>
                      <a:pt x="580722" y="16711"/>
                    </a:cubicBezTo>
                    <a:cubicBezTo>
                      <a:pt x="580900" y="17066"/>
                      <a:pt x="581078" y="17422"/>
                      <a:pt x="581167" y="17866"/>
                    </a:cubicBezTo>
                    <a:cubicBezTo>
                      <a:pt x="581256" y="18311"/>
                      <a:pt x="581434" y="18755"/>
                      <a:pt x="581523" y="19199"/>
                    </a:cubicBezTo>
                    <a:cubicBezTo>
                      <a:pt x="581612" y="19555"/>
                      <a:pt x="581701" y="19910"/>
                      <a:pt x="581790" y="20266"/>
                    </a:cubicBezTo>
                    <a:cubicBezTo>
                      <a:pt x="581879" y="20977"/>
                      <a:pt x="582057" y="21777"/>
                      <a:pt x="582146" y="22488"/>
                    </a:cubicBezTo>
                    <a:cubicBezTo>
                      <a:pt x="582146" y="22577"/>
                      <a:pt x="582146" y="22666"/>
                      <a:pt x="582146" y="22666"/>
                    </a:cubicBezTo>
                    <a:cubicBezTo>
                      <a:pt x="582235" y="23555"/>
                      <a:pt x="582235" y="24355"/>
                      <a:pt x="582235" y="25244"/>
                    </a:cubicBezTo>
                    <a:lnTo>
                      <a:pt x="582235" y="126396"/>
                    </a:lnTo>
                    <a:cubicBezTo>
                      <a:pt x="582235" y="140351"/>
                      <a:pt x="570934" y="151728"/>
                      <a:pt x="556963" y="151728"/>
                    </a:cubicBezTo>
                    <a:cubicBezTo>
                      <a:pt x="542992" y="151728"/>
                      <a:pt x="531691" y="140351"/>
                      <a:pt x="531691" y="126396"/>
                    </a:cubicBezTo>
                    <a:lnTo>
                      <a:pt x="531691" y="79286"/>
                    </a:lnTo>
                    <a:lnTo>
                      <a:pt x="421260" y="171106"/>
                    </a:lnTo>
                    <a:cubicBezTo>
                      <a:pt x="410582" y="180083"/>
                      <a:pt x="394564" y="178572"/>
                      <a:pt x="385666" y="167906"/>
                    </a:cubicBezTo>
                    <a:cubicBezTo>
                      <a:pt x="376678" y="157150"/>
                      <a:pt x="378191" y="141240"/>
                      <a:pt x="388869" y="132262"/>
                    </a:cubicBezTo>
                    <a:lnTo>
                      <a:pt x="487020" y="50576"/>
                    </a:lnTo>
                    <a:lnTo>
                      <a:pt x="455697" y="50576"/>
                    </a:lnTo>
                    <a:cubicBezTo>
                      <a:pt x="441727" y="50576"/>
                      <a:pt x="430425" y="39288"/>
                      <a:pt x="430425" y="25244"/>
                    </a:cubicBezTo>
                    <a:cubicBezTo>
                      <a:pt x="430425" y="11289"/>
                      <a:pt x="441727" y="0"/>
                      <a:pt x="455697" y="0"/>
                    </a:cubicBezTo>
                    <a:close/>
                  </a:path>
                </a:pathLst>
              </a:custGeom>
              <a:solidFill>
                <a:schemeClr val="bg1"/>
              </a:solidFill>
              <a:ln>
                <a:noFill/>
              </a:ln>
              <a:effectLst/>
            </p:spPr>
            <p:txBody>
              <a:bodyPr lIns="121888" tIns="121888" rIns="121888" bIns="12188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hangingPunct="0">
                  <a:spcBef>
                    <a:spcPct val="0"/>
                  </a:spcBef>
                  <a:spcAft>
                    <a:spcPct val="0"/>
                  </a:spcAft>
                </a:pPr>
                <a:endParaRPr lang="zh-CN" altLang="zh-CN" sz="6400" dirty="0">
                  <a:solidFill>
                    <a:srgbClr val="000000"/>
                  </a:solidFill>
                  <a:latin typeface="Calibri" panose="020F0502020204030204" pitchFamily="34" charset="0"/>
                  <a:ea typeface="微软雅黑" panose="020B0503020204020204" pitchFamily="34" charset="-122"/>
                  <a:cs typeface="Calibri" panose="020F0502020204030204" pitchFamily="34" charset="0"/>
                  <a:sym typeface="Calibri" panose="020F0502020204030204" pitchFamily="34" charset="0"/>
                </a:endParaRPr>
              </a:p>
            </p:txBody>
          </p:sp>
        </p:grpSp>
      </p:grpSp>
      <p:sp>
        <p:nvSpPr>
          <p:cNvPr id="28" name="文本框 27"/>
          <p:cNvSpPr txBox="1"/>
          <p:nvPr/>
        </p:nvSpPr>
        <p:spPr>
          <a:xfrm>
            <a:off x="3660140" y="669290"/>
            <a:ext cx="4943475" cy="583565"/>
          </a:xfrm>
          <a:prstGeom prst="rect">
            <a:avLst/>
          </a:prstGeom>
          <a:noFill/>
        </p:spPr>
        <p:txBody>
          <a:bodyPr wrap="square" rtlCol="0">
            <a:spAutoFit/>
          </a:bodyPr>
          <a:lstStyle/>
          <a:p>
            <a:pPr algn="ctr"/>
            <a:r>
              <a:rPr lang="zh-CN" altLang="en-US" sz="3200" b="1" dirty="0">
                <a:latin typeface="微软雅黑" panose="020B0503020204020204" pitchFamily="34" charset="-122"/>
                <a:ea typeface="微软雅黑" panose="020B0503020204020204" pitchFamily="34" charset="-122"/>
              </a:rPr>
              <a:t>拓宽残疾人就业渠道</a:t>
            </a:r>
          </a:p>
        </p:txBody>
      </p:sp>
    </p:spTree>
  </p:cSld>
  <p:clrMapOvr>
    <a:masterClrMapping/>
  </p:clrMapOvr>
  <mc:AlternateContent xmlns:mc="http://schemas.openxmlformats.org/markup-compatibility/2006">
    <mc:Choice xmlns:p14="http://schemas.microsoft.com/office/powerpoint/2010/main" xmlns="" Requires="p14">
      <p:transition spd="slow" p14:dur="2500" advTm="0">
        <p:checker/>
      </p:transition>
    </mc:Choice>
    <mc:Fallback>
      <p:transition spd="slow" advTm="0">
        <p:checker/>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u=2902652649,3556230662&amp;fm=26&amp;gp=0"/>
          <p:cNvPicPr>
            <a:picLocks noChangeAspect="1"/>
          </p:cNvPicPr>
          <p:nvPr>
            <p:custDataLst>
              <p:tags r:id="rId1"/>
            </p:custDataLst>
          </p:nvPr>
        </p:nvPicPr>
        <p:blipFill>
          <a:blip r:embed="rId5"/>
          <a:stretch>
            <a:fillRect/>
          </a:stretch>
        </p:blipFill>
        <p:spPr>
          <a:xfrm>
            <a:off x="0" y="1003935"/>
            <a:ext cx="6559550" cy="2856865"/>
          </a:xfrm>
          <a:prstGeom prst="rect">
            <a:avLst/>
          </a:prstGeom>
        </p:spPr>
      </p:pic>
      <p:sp>
        <p:nvSpPr>
          <p:cNvPr id="4" name="işliḋê"/>
          <p:cNvSpPr/>
          <p:nvPr>
            <p:custDataLst>
              <p:tags r:id="rId2"/>
            </p:custDataLst>
          </p:nvPr>
        </p:nvSpPr>
        <p:spPr>
          <a:xfrm>
            <a:off x="6559550" y="0"/>
            <a:ext cx="4961255" cy="6858000"/>
          </a:xfrm>
          <a:prstGeom prst="roundRect">
            <a:avLst>
              <a:gd name="adj" fmla="val 0"/>
            </a:avLst>
          </a:prstGeom>
          <a:blipFill>
            <a:blip r:embed="rId6"/>
            <a:srcRect/>
            <a:stretch>
              <a:fillRect l="-54224" r="-53948"/>
            </a:stretch>
          </a:blip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5" name="ïşḻïďe"/>
          <p:cNvSpPr/>
          <p:nvPr/>
        </p:nvSpPr>
        <p:spPr>
          <a:xfrm>
            <a:off x="0" y="3860800"/>
            <a:ext cx="12192000" cy="2160270"/>
          </a:xfrm>
          <a:prstGeom prst="roundRect">
            <a:avLst>
              <a:gd name="adj" fmla="val 0"/>
            </a:avLst>
          </a:prstGeom>
          <a:solidFill>
            <a:srgbClr val="DDB04B">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0" name="iṡ1íḍê"/>
          <p:cNvSpPr/>
          <p:nvPr/>
        </p:nvSpPr>
        <p:spPr bwMode="auto">
          <a:xfrm>
            <a:off x="735330" y="5302250"/>
            <a:ext cx="2195830" cy="557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000" rIns="90000" anchor="t" anchorCtr="0">
            <a:normAutofit/>
          </a:bodyPr>
          <a:lstStyle/>
          <a:p>
            <a:pPr algn="ctr" eaLnBrk="1" hangingPunct="1">
              <a:lnSpc>
                <a:spcPct val="120000"/>
              </a:lnSpc>
              <a:spcBef>
                <a:spcPct val="0"/>
              </a:spcBef>
              <a:buFontTx/>
              <a:buNone/>
            </a:pPr>
            <a:endParaRPr lang="zh-CN" altLang="en-US" sz="1000" dirty="0">
              <a:solidFill>
                <a:schemeClr val="bg1"/>
              </a:solidFill>
              <a:ea typeface="微软雅黑" panose="020B0503020204020204" pitchFamily="34" charset="-122"/>
            </a:endParaRPr>
          </a:p>
        </p:txBody>
      </p:sp>
      <p:sp>
        <p:nvSpPr>
          <p:cNvPr id="27" name="îṧliḋè"/>
          <p:cNvSpPr/>
          <p:nvPr/>
        </p:nvSpPr>
        <p:spPr bwMode="auto">
          <a:xfrm>
            <a:off x="735330" y="4132580"/>
            <a:ext cx="5510530" cy="175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000" rIns="90000" anchor="t" anchorCtr="0">
            <a:normAutofit/>
          </a:bodyPr>
          <a:lstStyle/>
          <a:p>
            <a:pPr algn="l" eaLnBrk="1" hangingPunct="1">
              <a:lnSpc>
                <a:spcPct val="120000"/>
              </a:lnSpc>
              <a:spcBef>
                <a:spcPct val="0"/>
              </a:spcBef>
              <a:buFontTx/>
              <a:buNone/>
            </a:pPr>
            <a:r>
              <a:rPr lang="en-US" altLang="zh-CN" sz="2000" dirty="0" smtClean="0">
                <a:solidFill>
                  <a:schemeClr val="bg1"/>
                </a:solidFill>
                <a:ea typeface="微软雅黑" panose="020B0503020204020204" pitchFamily="34" charset="-122"/>
              </a:rPr>
              <a:t>          </a:t>
            </a:r>
            <a:r>
              <a:rPr lang="zh-CN" altLang="en-US" sz="2000" dirty="0" smtClean="0">
                <a:solidFill>
                  <a:schemeClr val="bg1"/>
                </a:solidFill>
                <a:ea typeface="微软雅黑" panose="020B0503020204020204" pitchFamily="34" charset="-122"/>
              </a:rPr>
              <a:t>残保金的使用要向扶持残疾人职业技能培训、自主创业方面倾斜，加大残疾人职业技能培训和职业教育支出比例，使残疾人就业培训快见成效，快出成果。</a:t>
            </a:r>
          </a:p>
        </p:txBody>
      </p:sp>
      <p:sp>
        <p:nvSpPr>
          <p:cNvPr id="14" name="ï$lîḓè"/>
          <p:cNvSpPr txBox="1"/>
          <p:nvPr/>
        </p:nvSpPr>
        <p:spPr>
          <a:xfrm>
            <a:off x="595630" y="313690"/>
            <a:ext cx="4699000" cy="981075"/>
          </a:xfrm>
          <a:prstGeom prst="rect">
            <a:avLst/>
          </a:prstGeom>
          <a:noFill/>
        </p:spPr>
        <p:txBody>
          <a:bodyPr wrap="square" lIns="90000" tIns="46800" rIns="90000" bIns="46800" anchor="ctr">
            <a:normAutofit/>
          </a:bodyPr>
          <a:lstStyle/>
          <a:p>
            <a:r>
              <a:rPr lang="zh-CN" altLang="en-US" sz="2800" b="1" dirty="0">
                <a:ea typeface="微软雅黑" panose="020B0503020204020204" pitchFamily="34" charset="-122"/>
              </a:rPr>
              <a:t>统筹使用好残疾人保障金</a:t>
            </a:r>
          </a:p>
        </p:txBody>
      </p:sp>
    </p:spTree>
  </p:cSld>
  <p:clrMapOvr>
    <a:masterClrMapping/>
  </p:clrMapOvr>
  <mc:AlternateContent xmlns:mc="http://schemas.openxmlformats.org/markup-compatibility/2006">
    <mc:Choice xmlns:p14="http://schemas.microsoft.com/office/powerpoint/2010/main" xmlns="" Requires="p14">
      <p:transition spd="slow" p14:dur="2500" advTm="0">
        <p:checker/>
      </p:transition>
    </mc:Choice>
    <mc:Fallback>
      <p:transition spd="slow" advTm="0">
        <p:checker/>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cstate="print">
            <a:extLst>
              <a:ext uri="{28A0092B-C50C-407E-A947-70E740481C1C}">
                <a14:useLocalDpi xmlns:a14="http://schemas.microsoft.com/office/drawing/2010/main" xmlns="" val="0"/>
              </a:ext>
            </a:extLst>
          </a:blip>
          <a:srcRect b="68042"/>
          <a:stretch>
            <a:fillRect/>
          </a:stretch>
        </p:blipFill>
        <p:spPr>
          <a:xfrm>
            <a:off x="-1" y="0"/>
            <a:ext cx="12194523" cy="2598057"/>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xmlns="" val="0"/>
              </a:ext>
            </a:extLst>
          </a:blip>
          <a:srcRect t="60529"/>
          <a:stretch>
            <a:fillRect/>
          </a:stretch>
        </p:blipFill>
        <p:spPr>
          <a:xfrm>
            <a:off x="0" y="3649142"/>
            <a:ext cx="12194522" cy="3208858"/>
          </a:xfrm>
          <a:prstGeom prst="rect">
            <a:avLst/>
          </a:prstGeom>
        </p:spPr>
      </p:pic>
      <p:sp>
        <p:nvSpPr>
          <p:cNvPr id="5" name="矩形 4"/>
          <p:cNvSpPr/>
          <p:nvPr/>
        </p:nvSpPr>
        <p:spPr>
          <a:xfrm>
            <a:off x="0" y="830943"/>
            <a:ext cx="12192000" cy="5196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6" name="矩形 5"/>
          <p:cNvSpPr/>
          <p:nvPr/>
        </p:nvSpPr>
        <p:spPr>
          <a:xfrm>
            <a:off x="4198256" y="400958"/>
            <a:ext cx="3795487" cy="1297214"/>
          </a:xfrm>
          <a:prstGeom prst="rect">
            <a:avLst/>
          </a:prstGeom>
          <a:solidFill>
            <a:srgbClr val="DDB0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9" name="文本框 8"/>
          <p:cNvSpPr txBox="1"/>
          <p:nvPr/>
        </p:nvSpPr>
        <p:spPr>
          <a:xfrm>
            <a:off x="2760345" y="1966595"/>
            <a:ext cx="6670675" cy="3425190"/>
          </a:xfrm>
          <a:prstGeom prst="rect">
            <a:avLst/>
          </a:prstGeom>
          <a:noFill/>
        </p:spPr>
        <p:txBody>
          <a:bodyPr wrap="square" rtlCol="0">
            <a:spAutoFit/>
          </a:bodyPr>
          <a:lstStyle/>
          <a:p>
            <a:pPr algn="ctr" fontAlgn="auto">
              <a:lnSpc>
                <a:spcPts val="6500"/>
              </a:lnSpc>
            </a:pPr>
            <a:r>
              <a:rPr lang="zh-CN" altLang="en-US" sz="3200" b="1" dirty="0" smtClean="0">
                <a:solidFill>
                  <a:schemeClr val="accent3"/>
                </a:solidFill>
                <a:latin typeface="微软雅黑" panose="020B0503020204020204" pitchFamily="34" charset="-122"/>
                <a:ea typeface="微软雅黑" panose="020B0503020204020204" pitchFamily="34" charset="-122"/>
              </a:rPr>
              <a:t>关于残疾人就业培训工作的思考</a:t>
            </a:r>
          </a:p>
          <a:p>
            <a:pPr algn="ctr" fontAlgn="auto">
              <a:lnSpc>
                <a:spcPts val="6500"/>
              </a:lnSpc>
            </a:pPr>
            <a:r>
              <a:rPr lang="zh-CN" altLang="en-US" sz="3200" b="1" dirty="0" smtClean="0">
                <a:solidFill>
                  <a:schemeClr val="accent3"/>
                </a:solidFill>
                <a:latin typeface="微软雅黑" panose="020B0503020204020204" pitchFamily="34" charset="-122"/>
                <a:ea typeface="微软雅黑" panose="020B0503020204020204" pitchFamily="34" charset="-122"/>
              </a:rPr>
              <a:t>我区残疾人就业培训需求现状</a:t>
            </a:r>
          </a:p>
          <a:p>
            <a:pPr algn="ctr" fontAlgn="auto">
              <a:lnSpc>
                <a:spcPts val="6500"/>
              </a:lnSpc>
            </a:pPr>
            <a:r>
              <a:rPr lang="zh-CN" altLang="en-US" sz="3200" b="1" dirty="0" smtClean="0">
                <a:solidFill>
                  <a:schemeClr val="accent3"/>
                </a:solidFill>
                <a:latin typeface="微软雅黑" panose="020B0503020204020204" pitchFamily="34" charset="-122"/>
                <a:ea typeface="微软雅黑" panose="020B0503020204020204" pitchFamily="34" charset="-122"/>
              </a:rPr>
              <a:t>残疾人就业面临的困难</a:t>
            </a:r>
          </a:p>
          <a:p>
            <a:pPr algn="ctr" fontAlgn="auto">
              <a:lnSpc>
                <a:spcPts val="6500"/>
              </a:lnSpc>
            </a:pPr>
            <a:r>
              <a:rPr lang="zh-CN" altLang="en-US" sz="3200" b="1" dirty="0" smtClean="0">
                <a:solidFill>
                  <a:schemeClr val="accent3"/>
                </a:solidFill>
                <a:latin typeface="微软雅黑" panose="020B0503020204020204" pitchFamily="34" charset="-122"/>
                <a:ea typeface="微软雅黑" panose="020B0503020204020204" pitchFamily="34" charset="-122"/>
              </a:rPr>
              <a:t>建议与对策</a:t>
            </a:r>
          </a:p>
        </p:txBody>
      </p:sp>
      <p:sp>
        <p:nvSpPr>
          <p:cNvPr id="13" name="文本框 12"/>
          <p:cNvSpPr txBox="1"/>
          <p:nvPr/>
        </p:nvSpPr>
        <p:spPr>
          <a:xfrm>
            <a:off x="4403179" y="590898"/>
            <a:ext cx="3385643" cy="830997"/>
          </a:xfrm>
          <a:prstGeom prst="rect">
            <a:avLst/>
          </a:prstGeom>
          <a:noFill/>
        </p:spPr>
        <p:txBody>
          <a:bodyPr wrap="square" rtlCol="0">
            <a:spAutoFit/>
          </a:bodyPr>
          <a:lstStyle/>
          <a:p>
            <a:pPr algn="ctr"/>
            <a:r>
              <a:rPr lang="zh-CN" altLang="en-US" sz="4800" b="1" dirty="0" smtClean="0">
                <a:solidFill>
                  <a:schemeClr val="bg1"/>
                </a:solidFill>
                <a:latin typeface="微软雅黑" panose="020B0503020204020204" pitchFamily="34" charset="-122"/>
                <a:ea typeface="微软雅黑" panose="020B0503020204020204" pitchFamily="34" charset="-122"/>
              </a:rPr>
              <a:t>目  录</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cxnSp>
        <p:nvCxnSpPr>
          <p:cNvPr id="14" name="直接连接符 13"/>
          <p:cNvCxnSpPr/>
          <p:nvPr/>
        </p:nvCxnSpPr>
        <p:spPr>
          <a:xfrm flipV="1">
            <a:off x="3756000" y="4531947"/>
            <a:ext cx="4680000" cy="0"/>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3756000" y="5347088"/>
            <a:ext cx="4680000" cy="0"/>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3756000" y="3716807"/>
            <a:ext cx="4680000" cy="0"/>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3756000" y="2901667"/>
            <a:ext cx="4680000" cy="0"/>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slow" p14:dur="2500" advTm="0">
        <p:checker/>
      </p:transition>
    </mc:Choice>
    <mc:Fallback>
      <p:transition spd="slow"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outVertical)">
                                      <p:cBhvr>
                                        <p:cTn id="11" dur="500"/>
                                        <p:tgtEl>
                                          <p:spTgt spid="17"/>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6" presetClass="entr" presetSubtype="37"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outVertical)">
                                      <p:cBhvr>
                                        <p:cTn id="21" dur="500"/>
                                        <p:tgtEl>
                                          <p:spTgt spid="16"/>
                                        </p:tgtEl>
                                      </p:cBhvr>
                                    </p:animEffect>
                                  </p:childTnLst>
                                </p:cTn>
                              </p:par>
                            </p:childTnLst>
                          </p:cTn>
                        </p:par>
                        <p:par>
                          <p:cTn id="22" fill="hold">
                            <p:stCondLst>
                              <p:cond delay="2500"/>
                            </p:stCondLst>
                            <p:childTnLst>
                              <p:par>
                                <p:cTn id="23" presetID="16" presetClass="entr" presetSubtype="37"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outVertical)">
                                      <p:cBhvr>
                                        <p:cTn id="25" dur="500"/>
                                        <p:tgtEl>
                                          <p:spTgt spid="14"/>
                                        </p:tgtEl>
                                      </p:cBhvr>
                                    </p:animEffect>
                                  </p:childTnLst>
                                </p:cTn>
                              </p:par>
                            </p:childTnLst>
                          </p:cTn>
                        </p:par>
                        <p:par>
                          <p:cTn id="26" fill="hold">
                            <p:stCondLst>
                              <p:cond delay="3000"/>
                            </p:stCondLst>
                            <p:childTnLst>
                              <p:par>
                                <p:cTn id="27" presetID="16" presetClass="entr" presetSubtype="37"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outVertic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descr="C:\Users\Administrator\Desktop\21511972_111846517000_2.jpg21511972_111846517000_2"/>
          <p:cNvPicPr>
            <a:picLocks noChangeAspect="1"/>
          </p:cNvPicPr>
          <p:nvPr/>
        </p:nvPicPr>
        <p:blipFill rotWithShape="1">
          <a:blip r:embed="rId3"/>
          <a:srcRect/>
          <a:stretch>
            <a:fillRect/>
          </a:stretch>
        </p:blipFill>
        <p:spPr>
          <a:xfrm>
            <a:off x="0" y="2953385"/>
            <a:ext cx="12192000" cy="3903345"/>
          </a:xfrm>
          <a:prstGeom prst="rect">
            <a:avLst/>
          </a:prstGeom>
        </p:spPr>
      </p:pic>
      <p:sp>
        <p:nvSpPr>
          <p:cNvPr id="65" name="矩形 64"/>
          <p:cNvSpPr/>
          <p:nvPr/>
        </p:nvSpPr>
        <p:spPr>
          <a:xfrm>
            <a:off x="3243943" y="558316"/>
            <a:ext cx="5704114" cy="750269"/>
          </a:xfrm>
          <a:prstGeom prst="rect">
            <a:avLst/>
          </a:prstGeom>
          <a:solidFill>
            <a:schemeClr val="accent4">
              <a:lumMod val="40000"/>
              <a:lumOff val="6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66" name="文本框 65"/>
          <p:cNvSpPr txBox="1"/>
          <p:nvPr/>
        </p:nvSpPr>
        <p:spPr>
          <a:xfrm>
            <a:off x="3724275" y="709930"/>
            <a:ext cx="4923155" cy="475615"/>
          </a:xfrm>
          <a:prstGeom prst="rect">
            <a:avLst/>
          </a:prstGeom>
          <a:noFill/>
        </p:spPr>
        <p:txBody>
          <a:bodyPr wrap="square" rtlCol="0">
            <a:spAutoFit/>
          </a:bodyPr>
          <a:lstStyle/>
          <a:p>
            <a:pPr algn="ctr"/>
            <a:r>
              <a:rPr lang="zh-CN" altLang="en-US" sz="2500" b="1" dirty="0" smtClean="0">
                <a:latin typeface="微软雅黑" panose="020B0503020204020204" pitchFamily="34" charset="-122"/>
                <a:ea typeface="微软雅黑" panose="020B0503020204020204" pitchFamily="34" charset="-122"/>
              </a:rPr>
              <a:t>关于残疾人就业培训工作的思考</a:t>
            </a:r>
          </a:p>
        </p:txBody>
      </p:sp>
      <p:sp>
        <p:nvSpPr>
          <p:cNvPr id="67" name="î$lîḍè"/>
          <p:cNvSpPr/>
          <p:nvPr/>
        </p:nvSpPr>
        <p:spPr>
          <a:xfrm>
            <a:off x="857622" y="1641915"/>
            <a:ext cx="10430959" cy="1196338"/>
          </a:xfrm>
          <a:prstGeom prst="rect">
            <a:avLst/>
          </a:prstGeom>
        </p:spPr>
        <p:txBody>
          <a:bodyPr wrap="square" lIns="144000" tIns="0" rIns="144000" bIns="0">
            <a:noAutofit/>
          </a:bodyPr>
          <a:lstStyle/>
          <a:p>
            <a:pPr algn="ctr">
              <a:lnSpc>
                <a:spcPct val="150000"/>
              </a:lnSpc>
            </a:pPr>
            <a:r>
              <a:rPr lang="zh-CN" altLang="en-US" dirty="0">
                <a:latin typeface="微软雅黑" panose="020B0503020204020204" pitchFamily="34" charset="-122"/>
                <a:ea typeface="微软雅黑" panose="020B0503020204020204" pitchFamily="34" charset="-122"/>
              </a:rPr>
              <a:t>残疾人就业是残疾人事业的重要组成部分，是残疾人及其家庭所关心的一个社会问题，</a:t>
            </a:r>
          </a:p>
          <a:p>
            <a:pPr algn="ctr">
              <a:lnSpc>
                <a:spcPct val="150000"/>
              </a:lnSpc>
            </a:pPr>
            <a:r>
              <a:rPr lang="zh-CN" altLang="en-US" dirty="0">
                <a:latin typeface="微软雅黑" panose="020B0503020204020204" pitchFamily="34" charset="-122"/>
                <a:ea typeface="微软雅黑" panose="020B0503020204020204" pitchFamily="34" charset="-122"/>
              </a:rPr>
              <a:t>做好残疾人就业培训工作更是残疾人联和会义不容辞的责任。</a:t>
            </a:r>
          </a:p>
        </p:txBody>
      </p:sp>
    </p:spTree>
  </p:cSld>
  <p:clrMapOvr>
    <a:masterClrMapping/>
  </p:clrMapOvr>
  <mc:AlternateContent xmlns:mc="http://schemas.openxmlformats.org/markup-compatibility/2006">
    <mc:Choice xmlns:p14="http://schemas.microsoft.com/office/powerpoint/2010/main" xmlns="" Requires="p14">
      <p:transition spd="slow" p14:dur="2500" advTm="0">
        <p:checker/>
      </p:transition>
    </mc:Choice>
    <mc:Fallback>
      <p:transition spd="slow"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outVertical)">
                                      <p:cBhvr>
                                        <p:cTn id="7" dur="500"/>
                                        <p:tgtEl>
                                          <p:spTgt spid="6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wipe(left)">
                                      <p:cBhvr>
                                        <p:cTn id="11"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cstate="print">
            <a:extLst>
              <a:ext uri="{28A0092B-C50C-407E-A947-70E740481C1C}">
                <a14:useLocalDpi xmlns:a14="http://schemas.microsoft.com/office/drawing/2010/main" xmlns="" val="0"/>
              </a:ext>
            </a:extLst>
          </a:blip>
          <a:srcRect t="21164" b="8353"/>
          <a:stretch>
            <a:fillRect/>
          </a:stretch>
        </p:blipFill>
        <p:spPr>
          <a:xfrm>
            <a:off x="0" y="526019"/>
            <a:ext cx="12192000" cy="5729638"/>
          </a:xfrm>
          <a:prstGeom prst="rect">
            <a:avLst/>
          </a:prstGeom>
        </p:spPr>
      </p:pic>
      <p:sp>
        <p:nvSpPr>
          <p:cNvPr id="4" name="矩形 3"/>
          <p:cNvSpPr/>
          <p:nvPr/>
        </p:nvSpPr>
        <p:spPr>
          <a:xfrm>
            <a:off x="0" y="1702645"/>
            <a:ext cx="10711543" cy="3452710"/>
          </a:xfrm>
          <a:prstGeom prst="rect">
            <a:avLst/>
          </a:prstGeom>
          <a:solidFill>
            <a:schemeClr val="accent4">
              <a:lumMod val="40000"/>
              <a:lumOff val="6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5" name="文本框 4"/>
          <p:cNvSpPr txBox="1"/>
          <p:nvPr/>
        </p:nvSpPr>
        <p:spPr>
          <a:xfrm>
            <a:off x="966470" y="3613785"/>
            <a:ext cx="8586470" cy="829945"/>
          </a:xfrm>
          <a:prstGeom prst="rect">
            <a:avLst/>
          </a:prstGeom>
          <a:noFill/>
        </p:spPr>
        <p:txBody>
          <a:bodyPr wrap="square" rtlCol="0">
            <a:spAutoFit/>
          </a:bodyPr>
          <a:lstStyle/>
          <a:p>
            <a:r>
              <a:rPr lang="zh-CN" altLang="en-US" sz="4800" b="1" dirty="0" smtClean="0">
                <a:solidFill>
                  <a:schemeClr val="bg1"/>
                </a:solidFill>
                <a:latin typeface="微软雅黑" panose="020B0503020204020204" pitchFamily="34" charset="-122"/>
                <a:ea typeface="微软雅黑" panose="020B0503020204020204" pitchFamily="34" charset="-122"/>
              </a:rPr>
              <a:t>残疾人就业培训需求现状</a:t>
            </a:r>
          </a:p>
        </p:txBody>
      </p:sp>
      <p:cxnSp>
        <p:nvCxnSpPr>
          <p:cNvPr id="6" name="直接连接符 5"/>
          <p:cNvCxnSpPr/>
          <p:nvPr/>
        </p:nvCxnSpPr>
        <p:spPr>
          <a:xfrm flipV="1">
            <a:off x="1056343" y="3429000"/>
            <a:ext cx="6480000"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966724" y="2292670"/>
            <a:ext cx="6569619" cy="1015663"/>
          </a:xfrm>
          <a:prstGeom prst="rect">
            <a:avLst/>
          </a:prstGeom>
          <a:noFill/>
        </p:spPr>
        <p:txBody>
          <a:bodyPr wrap="square" rtlCol="0">
            <a:spAutoFit/>
          </a:bodyPr>
          <a:lstStyle/>
          <a:p>
            <a:r>
              <a:rPr lang="zh-CN" altLang="en-US" sz="6000" b="1" dirty="0" smtClean="0">
                <a:solidFill>
                  <a:schemeClr val="bg1"/>
                </a:solidFill>
                <a:latin typeface="微软雅黑" panose="020B0503020204020204" pitchFamily="34" charset="-122"/>
                <a:ea typeface="微软雅黑" panose="020B0503020204020204" pitchFamily="34" charset="-122"/>
              </a:rPr>
              <a:t>第一章</a:t>
            </a:r>
            <a:endParaRPr lang="zh-CN" altLang="en-US" sz="6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xmlns="" Requires="p14">
      <p:transition spd="slow" p14:dur="2500" advTm="0">
        <p:checker/>
      </p:transition>
    </mc:Choice>
    <mc:Fallback>
      <p:transition spd="slow"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2500"/>
                            </p:stCondLst>
                            <p:childTnLst>
                              <p:par>
                                <p:cTn id="13" presetID="42"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par>
                          <p:cTn id="18" fill="hold">
                            <p:stCondLst>
                              <p:cond delay="3500"/>
                            </p:stCondLst>
                            <p:childTnLst>
                              <p:par>
                                <p:cTn id="19" presetID="47"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组合 43"/>
          <p:cNvGrpSpPr/>
          <p:nvPr/>
        </p:nvGrpSpPr>
        <p:grpSpPr>
          <a:xfrm>
            <a:off x="1539240" y="1101090"/>
            <a:ext cx="9258935" cy="3559810"/>
            <a:chOff x="2484" y="1674"/>
            <a:chExt cx="13356" cy="5135"/>
          </a:xfrm>
        </p:grpSpPr>
        <p:sp>
          <p:nvSpPr>
            <p:cNvPr id="20" name="íṣ1iďè"/>
            <p:cNvSpPr/>
            <p:nvPr/>
          </p:nvSpPr>
          <p:spPr bwMode="auto">
            <a:xfrm>
              <a:off x="10063" y="5349"/>
              <a:ext cx="1810" cy="1460"/>
            </a:xfrm>
            <a:prstGeom prst="rect">
              <a:avLst/>
            </a:prstGeom>
            <a:noFill/>
            <a:ln>
              <a:noFill/>
            </a:ln>
          </p:spPr>
          <p:txBody>
            <a:bodyPr wrap="none" lIns="0" tIns="0" rIns="0" bIns="0" anchor="ctr">
              <a:normAutofit/>
            </a:bodyPr>
            <a:lstStyle/>
            <a:p>
              <a:pPr algn="ctr"/>
              <a:r>
                <a:rPr lang="en-US" sz="3600" smtClean="0">
                  <a:solidFill>
                    <a:schemeClr val="accent4"/>
                  </a:solidFill>
                  <a:latin typeface="Impact" panose="020B0806030902050204" pitchFamily="34" charset="0"/>
                </a:rPr>
                <a:t>3441</a:t>
              </a:r>
              <a:r>
                <a:rPr lang="en-US" sz="2220" smtClean="0">
                  <a:solidFill>
                    <a:schemeClr val="accent2"/>
                  </a:solidFill>
                  <a:latin typeface="长城大黑体" panose="02010609000101010101" charset="0"/>
                  <a:ea typeface="长城大黑体" panose="02010609000101010101" charset="0"/>
                  <a:sym typeface="+mn-ea"/>
                </a:rPr>
                <a:t>人</a:t>
              </a:r>
            </a:p>
          </p:txBody>
        </p:sp>
        <p:grpSp>
          <p:nvGrpSpPr>
            <p:cNvPr id="2" name="组合 1"/>
            <p:cNvGrpSpPr/>
            <p:nvPr/>
          </p:nvGrpSpPr>
          <p:grpSpPr>
            <a:xfrm>
              <a:off x="2484" y="1674"/>
              <a:ext cx="13356" cy="4843"/>
              <a:chOff x="4488" y="4331"/>
              <a:chExt cx="13356" cy="4843"/>
            </a:xfrm>
          </p:grpSpPr>
          <p:sp>
            <p:nvSpPr>
              <p:cNvPr id="4" name="ïṣľïḑe"/>
              <p:cNvSpPr/>
              <p:nvPr/>
            </p:nvSpPr>
            <p:spPr>
              <a:xfrm rot="5400000">
                <a:off x="6500" y="6561"/>
                <a:ext cx="325" cy="280"/>
              </a:xfrm>
              <a:prstGeom prst="triangle">
                <a:avLst/>
              </a:prstGeom>
              <a:solidFill>
                <a:schemeClr val="accent1"/>
              </a:solidFill>
              <a:ln w="25400" cap="flat" cmpd="sng" algn="ctr">
                <a:noFill/>
                <a:prstDash val="solid"/>
              </a:ln>
              <a:effectLst/>
            </p:spPr>
            <p:txBody>
              <a:bodyPr anchor="ctr"/>
              <a:lstStyle/>
              <a:p>
                <a:pPr algn="ctr"/>
                <a:endParaRPr/>
              </a:p>
            </p:txBody>
          </p:sp>
          <p:sp>
            <p:nvSpPr>
              <p:cNvPr id="5" name="ïŝḻídê"/>
              <p:cNvSpPr/>
              <p:nvPr/>
            </p:nvSpPr>
            <p:spPr>
              <a:xfrm rot="5400000">
                <a:off x="6844" y="6556"/>
                <a:ext cx="325" cy="280"/>
              </a:xfrm>
              <a:prstGeom prst="triangle">
                <a:avLst/>
              </a:prstGeom>
              <a:solidFill>
                <a:schemeClr val="accent1"/>
              </a:solidFill>
              <a:ln w="25400" cap="flat" cmpd="sng" algn="ctr">
                <a:noFill/>
                <a:prstDash val="solid"/>
              </a:ln>
              <a:effectLst/>
            </p:spPr>
            <p:txBody>
              <a:bodyPr anchor="ctr"/>
              <a:lstStyle/>
              <a:p>
                <a:pPr algn="ctr"/>
                <a:endParaRPr/>
              </a:p>
            </p:txBody>
          </p:sp>
          <p:sp>
            <p:nvSpPr>
              <p:cNvPr id="6" name="ïsľîḋe"/>
              <p:cNvSpPr/>
              <p:nvPr/>
            </p:nvSpPr>
            <p:spPr>
              <a:xfrm rot="16200000">
                <a:off x="7290" y="4635"/>
                <a:ext cx="4316" cy="4060"/>
              </a:xfrm>
              <a:prstGeom prst="hexagon">
                <a:avLst/>
              </a:prstGeom>
              <a:blipFill>
                <a:blip r:embed="rId3"/>
                <a:srcRect/>
                <a:stretch>
                  <a:fillRect l="-20926" r="-20748"/>
                </a:stretch>
              </a:blipFill>
              <a:ln w="6350" cap="flat" cmpd="sng" algn="ctr">
                <a:noFill/>
                <a:prstDash val="solid"/>
                <a:miter lim="800000"/>
              </a:ln>
              <a:effectLst>
                <a:outerShdw sx="103000" sy="103000" algn="ctr" rotWithShape="0">
                  <a:schemeClr val="accent1">
                    <a:alpha val="8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nvGrpSpPr>
              <p:cNvPr id="7" name="îṥḷîďè"/>
              <p:cNvGrpSpPr/>
              <p:nvPr/>
            </p:nvGrpSpPr>
            <p:grpSpPr>
              <a:xfrm>
                <a:off x="4488" y="5961"/>
                <a:ext cx="1385" cy="1472"/>
                <a:chOff x="2846707" y="3281657"/>
                <a:chExt cx="957200" cy="1017430"/>
              </a:xfrm>
            </p:grpSpPr>
            <p:sp>
              <p:nvSpPr>
                <p:cNvPr id="41" name="îṡľîḋé"/>
                <p:cNvSpPr/>
                <p:nvPr/>
              </p:nvSpPr>
              <p:spPr>
                <a:xfrm rot="16200000">
                  <a:off x="2816592" y="3311772"/>
                  <a:ext cx="1017430" cy="957200"/>
                </a:xfrm>
                <a:prstGeom prst="hexagon">
                  <a:avLst/>
                </a:prstGeom>
                <a:solidFill>
                  <a:schemeClr val="accent1"/>
                </a:solidFill>
                <a:ln w="15875" cap="rnd" cmpd="sng" algn="ctr">
                  <a:noFill/>
                  <a:prstDash val="solid"/>
                </a:ln>
                <a:effectLst/>
              </p:spPr>
              <p:txBody>
                <a:bodyPr anchor="ctr"/>
                <a:lstStyle/>
                <a:p>
                  <a:pPr algn="ctr"/>
                  <a:endParaRPr/>
                </a:p>
              </p:txBody>
            </p:sp>
            <p:sp>
              <p:nvSpPr>
                <p:cNvPr id="42" name="íSḷîḍe"/>
                <p:cNvSpPr txBox="1"/>
                <p:nvPr/>
              </p:nvSpPr>
              <p:spPr>
                <a:xfrm>
                  <a:off x="2931931" y="3565928"/>
                  <a:ext cx="786750" cy="448888"/>
                </a:xfrm>
                <a:prstGeom prst="rect">
                  <a:avLst/>
                </a:prstGeom>
                <a:noFill/>
              </p:spPr>
              <p:txBody>
                <a:bodyPr wrap="none" lIns="90000" tIns="46800" rIns="90000" bIns="46800" anchor="ctr" anchorCtr="0">
                  <a:normAutofit/>
                </a:bodyPr>
                <a:lstStyle/>
                <a:p>
                  <a:pPr algn="ctr"/>
                  <a:r>
                    <a:rPr lang="zh-CN" altLang="en-US" sz="1600" b="1" dirty="0" smtClean="0">
                      <a:solidFill>
                        <a:schemeClr val="bg1"/>
                      </a:solidFill>
                      <a:ea typeface="微软雅黑" panose="020B0503020204020204" pitchFamily="34" charset="-122"/>
                    </a:rPr>
                    <a:t>关键词</a:t>
                  </a:r>
                  <a:endParaRPr lang="zh-CN" altLang="en-US" sz="1600" b="1" dirty="0">
                    <a:solidFill>
                      <a:schemeClr val="bg1"/>
                    </a:solidFill>
                    <a:ea typeface="微软雅黑" panose="020B0503020204020204" pitchFamily="34" charset="-122"/>
                  </a:endParaRPr>
                </a:p>
              </p:txBody>
            </p:sp>
          </p:grpSp>
          <p:grpSp>
            <p:nvGrpSpPr>
              <p:cNvPr id="8" name="íṧlíḑé"/>
              <p:cNvGrpSpPr/>
              <p:nvPr/>
            </p:nvGrpSpPr>
            <p:grpSpPr>
              <a:xfrm>
                <a:off x="10125" y="4394"/>
                <a:ext cx="1085" cy="1153"/>
                <a:chOff x="6743224" y="2198510"/>
                <a:chExt cx="750122" cy="797320"/>
              </a:xfrm>
            </p:grpSpPr>
            <p:sp>
              <p:nvSpPr>
                <p:cNvPr id="39" name="iṩlïḑè"/>
                <p:cNvSpPr/>
                <p:nvPr/>
              </p:nvSpPr>
              <p:spPr>
                <a:xfrm rot="16200000">
                  <a:off x="6719625" y="2222109"/>
                  <a:ext cx="797320" cy="750122"/>
                </a:xfrm>
                <a:prstGeom prst="hexagon">
                  <a:avLst/>
                </a:prstGeom>
                <a:solidFill>
                  <a:schemeClr val="accent2"/>
                </a:solidFill>
                <a:ln w="38100" cap="rnd" cmpd="sng" algn="ctr">
                  <a:solidFill>
                    <a:schemeClr val="bg1"/>
                  </a:solidFill>
                  <a:prstDash val="solid"/>
                </a:ln>
                <a:effectLst/>
              </p:spPr>
              <p:txBody>
                <a:bodyPr anchor="ctr"/>
                <a:lstStyle/>
                <a:p>
                  <a:pPr algn="ctr"/>
                  <a:endParaRPr/>
                </a:p>
              </p:txBody>
            </p:sp>
            <p:sp>
              <p:nvSpPr>
                <p:cNvPr id="40" name="işḷíde"/>
                <p:cNvSpPr>
                  <a:spLocks noChangeAspect="1"/>
                </p:cNvSpPr>
                <p:nvPr/>
              </p:nvSpPr>
              <p:spPr bwMode="auto">
                <a:xfrm>
                  <a:off x="6926705" y="2405840"/>
                  <a:ext cx="383161" cy="382658"/>
                </a:xfrm>
                <a:custGeom>
                  <a:avLst/>
                  <a:gdLst>
                    <a:gd name="connsiteX0" fmla="*/ 86413 w 591547"/>
                    <a:gd name="connsiteY0" fmla="*/ 515758 h 590770"/>
                    <a:gd name="connsiteX1" fmla="*/ 171919 w 591547"/>
                    <a:gd name="connsiteY1" fmla="*/ 515758 h 590770"/>
                    <a:gd name="connsiteX2" fmla="*/ 171919 w 591547"/>
                    <a:gd name="connsiteY2" fmla="*/ 537523 h 590770"/>
                    <a:gd name="connsiteX3" fmla="*/ 86413 w 591547"/>
                    <a:gd name="connsiteY3" fmla="*/ 537523 h 590770"/>
                    <a:gd name="connsiteX4" fmla="*/ 86413 w 591547"/>
                    <a:gd name="connsiteY4" fmla="*/ 461733 h 590770"/>
                    <a:gd name="connsiteX5" fmla="*/ 171919 w 591547"/>
                    <a:gd name="connsiteY5" fmla="*/ 461733 h 590770"/>
                    <a:gd name="connsiteX6" fmla="*/ 171919 w 591547"/>
                    <a:gd name="connsiteY6" fmla="*/ 483498 h 590770"/>
                    <a:gd name="connsiteX7" fmla="*/ 86413 w 591547"/>
                    <a:gd name="connsiteY7" fmla="*/ 483498 h 590770"/>
                    <a:gd name="connsiteX8" fmla="*/ 86413 w 591547"/>
                    <a:gd name="connsiteY8" fmla="*/ 408616 h 590770"/>
                    <a:gd name="connsiteX9" fmla="*/ 171919 w 591547"/>
                    <a:gd name="connsiteY9" fmla="*/ 408616 h 590770"/>
                    <a:gd name="connsiteX10" fmla="*/ 171919 w 591547"/>
                    <a:gd name="connsiteY10" fmla="*/ 429474 h 590770"/>
                    <a:gd name="connsiteX11" fmla="*/ 86413 w 591547"/>
                    <a:gd name="connsiteY11" fmla="*/ 429474 h 590770"/>
                    <a:gd name="connsiteX12" fmla="*/ 204177 w 591547"/>
                    <a:gd name="connsiteY12" fmla="*/ 357041 h 590770"/>
                    <a:gd name="connsiteX13" fmla="*/ 204177 w 591547"/>
                    <a:gd name="connsiteY13" fmla="*/ 569815 h 590770"/>
                    <a:gd name="connsiteX14" fmla="*/ 333300 w 591547"/>
                    <a:gd name="connsiteY14" fmla="*/ 569815 h 590770"/>
                    <a:gd name="connsiteX15" fmla="*/ 333300 w 591547"/>
                    <a:gd name="connsiteY15" fmla="*/ 382026 h 590770"/>
                    <a:gd name="connsiteX16" fmla="*/ 183194 w 591547"/>
                    <a:gd name="connsiteY16" fmla="*/ 357041 h 590770"/>
                    <a:gd name="connsiteX17" fmla="*/ 75053 w 591547"/>
                    <a:gd name="connsiteY17" fmla="*/ 382026 h 590770"/>
                    <a:gd name="connsiteX18" fmla="*/ 75053 w 591547"/>
                    <a:gd name="connsiteY18" fmla="*/ 569815 h 590770"/>
                    <a:gd name="connsiteX19" fmla="*/ 183194 w 591547"/>
                    <a:gd name="connsiteY19" fmla="*/ 569815 h 590770"/>
                    <a:gd name="connsiteX20" fmla="*/ 247709 w 591547"/>
                    <a:gd name="connsiteY20" fmla="*/ 311838 h 590770"/>
                    <a:gd name="connsiteX21" fmla="*/ 322851 w 591547"/>
                    <a:gd name="connsiteY21" fmla="*/ 311838 h 590770"/>
                    <a:gd name="connsiteX22" fmla="*/ 322851 w 591547"/>
                    <a:gd name="connsiteY22" fmla="*/ 332826 h 590770"/>
                    <a:gd name="connsiteX23" fmla="*/ 247709 w 591547"/>
                    <a:gd name="connsiteY23" fmla="*/ 332826 h 590770"/>
                    <a:gd name="connsiteX24" fmla="*/ 247709 w 591547"/>
                    <a:gd name="connsiteY24" fmla="*/ 257944 h 590770"/>
                    <a:gd name="connsiteX25" fmla="*/ 322851 w 591547"/>
                    <a:gd name="connsiteY25" fmla="*/ 257944 h 590770"/>
                    <a:gd name="connsiteX26" fmla="*/ 322851 w 591547"/>
                    <a:gd name="connsiteY26" fmla="*/ 279580 h 590770"/>
                    <a:gd name="connsiteX27" fmla="*/ 247709 w 591547"/>
                    <a:gd name="connsiteY27" fmla="*/ 279580 h 590770"/>
                    <a:gd name="connsiteX28" fmla="*/ 247709 w 591547"/>
                    <a:gd name="connsiteY28" fmla="*/ 203919 h 590770"/>
                    <a:gd name="connsiteX29" fmla="*/ 322851 w 591547"/>
                    <a:gd name="connsiteY29" fmla="*/ 203919 h 590770"/>
                    <a:gd name="connsiteX30" fmla="*/ 322851 w 591547"/>
                    <a:gd name="connsiteY30" fmla="*/ 225684 h 590770"/>
                    <a:gd name="connsiteX31" fmla="*/ 247709 w 591547"/>
                    <a:gd name="connsiteY31" fmla="*/ 225684 h 590770"/>
                    <a:gd name="connsiteX32" fmla="*/ 247709 w 591547"/>
                    <a:gd name="connsiteY32" fmla="*/ 150672 h 590770"/>
                    <a:gd name="connsiteX33" fmla="*/ 322851 w 591547"/>
                    <a:gd name="connsiteY33" fmla="*/ 150672 h 590770"/>
                    <a:gd name="connsiteX34" fmla="*/ 322851 w 591547"/>
                    <a:gd name="connsiteY34" fmla="*/ 171660 h 590770"/>
                    <a:gd name="connsiteX35" fmla="*/ 247709 w 591547"/>
                    <a:gd name="connsiteY35" fmla="*/ 171660 h 590770"/>
                    <a:gd name="connsiteX36" fmla="*/ 355090 w 591547"/>
                    <a:gd name="connsiteY36" fmla="*/ 102357 h 590770"/>
                    <a:gd name="connsiteX37" fmla="*/ 355090 w 591547"/>
                    <a:gd name="connsiteY37" fmla="*/ 373160 h 590770"/>
                    <a:gd name="connsiteX38" fmla="*/ 355090 w 591547"/>
                    <a:gd name="connsiteY38" fmla="*/ 376384 h 590770"/>
                    <a:gd name="connsiteX39" fmla="*/ 355090 w 591547"/>
                    <a:gd name="connsiteY39" fmla="*/ 569815 h 590770"/>
                    <a:gd name="connsiteX40" fmla="*/ 484213 w 591547"/>
                    <a:gd name="connsiteY40" fmla="*/ 569815 h 590770"/>
                    <a:gd name="connsiteX41" fmla="*/ 484213 w 591547"/>
                    <a:gd name="connsiteY41" fmla="*/ 154744 h 590770"/>
                    <a:gd name="connsiteX42" fmla="*/ 333300 w 591547"/>
                    <a:gd name="connsiteY42" fmla="*/ 99939 h 590770"/>
                    <a:gd name="connsiteX43" fmla="*/ 236458 w 591547"/>
                    <a:gd name="connsiteY43" fmla="*/ 125730 h 590770"/>
                    <a:gd name="connsiteX44" fmla="*/ 236458 w 591547"/>
                    <a:gd name="connsiteY44" fmla="*/ 341728 h 590770"/>
                    <a:gd name="connsiteX45" fmla="*/ 333300 w 591547"/>
                    <a:gd name="connsiteY45" fmla="*/ 360265 h 590770"/>
                    <a:gd name="connsiteX46" fmla="*/ 397862 w 591547"/>
                    <a:gd name="connsiteY46" fmla="*/ 21761 h 590770"/>
                    <a:gd name="connsiteX47" fmla="*/ 387371 w 591547"/>
                    <a:gd name="connsiteY47" fmla="*/ 32238 h 590770"/>
                    <a:gd name="connsiteX48" fmla="*/ 397862 w 591547"/>
                    <a:gd name="connsiteY48" fmla="*/ 42716 h 590770"/>
                    <a:gd name="connsiteX49" fmla="*/ 409160 w 591547"/>
                    <a:gd name="connsiteY49" fmla="*/ 32238 h 590770"/>
                    <a:gd name="connsiteX50" fmla="*/ 397862 w 591547"/>
                    <a:gd name="connsiteY50" fmla="*/ 21761 h 590770"/>
                    <a:gd name="connsiteX51" fmla="*/ 397862 w 591547"/>
                    <a:gd name="connsiteY51" fmla="*/ 0 h 590770"/>
                    <a:gd name="connsiteX52" fmla="*/ 430143 w 591547"/>
                    <a:gd name="connsiteY52" fmla="*/ 32238 h 590770"/>
                    <a:gd name="connsiteX53" fmla="*/ 409160 w 591547"/>
                    <a:gd name="connsiteY53" fmla="*/ 62865 h 590770"/>
                    <a:gd name="connsiteX54" fmla="*/ 409160 w 591547"/>
                    <a:gd name="connsiteY54" fmla="*/ 100745 h 590770"/>
                    <a:gd name="connsiteX55" fmla="*/ 498740 w 591547"/>
                    <a:gd name="connsiteY55" fmla="*/ 137819 h 590770"/>
                    <a:gd name="connsiteX56" fmla="*/ 506003 w 591547"/>
                    <a:gd name="connsiteY56" fmla="*/ 147491 h 590770"/>
                    <a:gd name="connsiteX57" fmla="*/ 506003 w 591547"/>
                    <a:gd name="connsiteY57" fmla="*/ 569815 h 590770"/>
                    <a:gd name="connsiteX58" fmla="*/ 591547 w 591547"/>
                    <a:gd name="connsiteY58" fmla="*/ 569815 h 590770"/>
                    <a:gd name="connsiteX59" fmla="*/ 591547 w 591547"/>
                    <a:gd name="connsiteY59" fmla="*/ 590770 h 590770"/>
                    <a:gd name="connsiteX60" fmla="*/ 494705 w 591547"/>
                    <a:gd name="connsiteY60" fmla="*/ 590770 h 590770"/>
                    <a:gd name="connsiteX61" fmla="*/ 344598 w 591547"/>
                    <a:gd name="connsiteY61" fmla="*/ 590770 h 590770"/>
                    <a:gd name="connsiteX62" fmla="*/ 193685 w 591547"/>
                    <a:gd name="connsiteY62" fmla="*/ 590770 h 590770"/>
                    <a:gd name="connsiteX63" fmla="*/ 64562 w 591547"/>
                    <a:gd name="connsiteY63" fmla="*/ 590770 h 590770"/>
                    <a:gd name="connsiteX64" fmla="*/ 0 w 591547"/>
                    <a:gd name="connsiteY64" fmla="*/ 590770 h 590770"/>
                    <a:gd name="connsiteX65" fmla="*/ 0 w 591547"/>
                    <a:gd name="connsiteY65" fmla="*/ 569815 h 590770"/>
                    <a:gd name="connsiteX66" fmla="*/ 54070 w 591547"/>
                    <a:gd name="connsiteY66" fmla="*/ 569815 h 590770"/>
                    <a:gd name="connsiteX67" fmla="*/ 54070 w 591547"/>
                    <a:gd name="connsiteY67" fmla="*/ 373160 h 590770"/>
                    <a:gd name="connsiteX68" fmla="*/ 62141 w 591547"/>
                    <a:gd name="connsiteY68" fmla="*/ 362683 h 590770"/>
                    <a:gd name="connsiteX69" fmla="*/ 191264 w 591547"/>
                    <a:gd name="connsiteY69" fmla="*/ 333668 h 590770"/>
                    <a:gd name="connsiteX70" fmla="*/ 195299 w 591547"/>
                    <a:gd name="connsiteY70" fmla="*/ 333668 h 590770"/>
                    <a:gd name="connsiteX71" fmla="*/ 196106 w 591547"/>
                    <a:gd name="connsiteY71" fmla="*/ 333668 h 590770"/>
                    <a:gd name="connsiteX72" fmla="*/ 215475 w 591547"/>
                    <a:gd name="connsiteY72" fmla="*/ 336892 h 590770"/>
                    <a:gd name="connsiteX73" fmla="*/ 215475 w 591547"/>
                    <a:gd name="connsiteY73" fmla="*/ 116864 h 590770"/>
                    <a:gd name="connsiteX74" fmla="*/ 223545 w 591547"/>
                    <a:gd name="connsiteY74" fmla="*/ 106387 h 590770"/>
                    <a:gd name="connsiteX75" fmla="*/ 341370 w 591547"/>
                    <a:gd name="connsiteY75" fmla="*/ 75760 h 590770"/>
                    <a:gd name="connsiteX76" fmla="*/ 342984 w 591547"/>
                    <a:gd name="connsiteY76" fmla="*/ 75760 h 590770"/>
                    <a:gd name="connsiteX77" fmla="*/ 345405 w 591547"/>
                    <a:gd name="connsiteY77" fmla="*/ 75760 h 590770"/>
                    <a:gd name="connsiteX78" fmla="*/ 347020 w 591547"/>
                    <a:gd name="connsiteY78" fmla="*/ 75760 h 590770"/>
                    <a:gd name="connsiteX79" fmla="*/ 348634 w 591547"/>
                    <a:gd name="connsiteY79" fmla="*/ 75760 h 590770"/>
                    <a:gd name="connsiteX80" fmla="*/ 387371 w 591547"/>
                    <a:gd name="connsiteY80" fmla="*/ 91879 h 590770"/>
                    <a:gd name="connsiteX81" fmla="*/ 387371 w 591547"/>
                    <a:gd name="connsiteY81" fmla="*/ 62865 h 590770"/>
                    <a:gd name="connsiteX82" fmla="*/ 365581 w 591547"/>
                    <a:gd name="connsiteY82" fmla="*/ 32238 h 590770"/>
                    <a:gd name="connsiteX83" fmla="*/ 397862 w 591547"/>
                    <a:gd name="connsiteY83" fmla="*/ 0 h 59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91547" h="590770">
                      <a:moveTo>
                        <a:pt x="86413" y="515758"/>
                      </a:moveTo>
                      <a:lnTo>
                        <a:pt x="171919" y="515758"/>
                      </a:lnTo>
                      <a:lnTo>
                        <a:pt x="171919" y="537523"/>
                      </a:lnTo>
                      <a:lnTo>
                        <a:pt x="86413" y="537523"/>
                      </a:lnTo>
                      <a:close/>
                      <a:moveTo>
                        <a:pt x="86413" y="461733"/>
                      </a:moveTo>
                      <a:lnTo>
                        <a:pt x="171919" y="461733"/>
                      </a:lnTo>
                      <a:lnTo>
                        <a:pt x="171919" y="483498"/>
                      </a:lnTo>
                      <a:lnTo>
                        <a:pt x="86413" y="483498"/>
                      </a:lnTo>
                      <a:close/>
                      <a:moveTo>
                        <a:pt x="86413" y="408616"/>
                      </a:moveTo>
                      <a:lnTo>
                        <a:pt x="171919" y="408616"/>
                      </a:lnTo>
                      <a:lnTo>
                        <a:pt x="171919" y="429474"/>
                      </a:lnTo>
                      <a:lnTo>
                        <a:pt x="86413" y="429474"/>
                      </a:lnTo>
                      <a:close/>
                      <a:moveTo>
                        <a:pt x="204177" y="357041"/>
                      </a:moveTo>
                      <a:lnTo>
                        <a:pt x="204177" y="569815"/>
                      </a:lnTo>
                      <a:lnTo>
                        <a:pt x="333300" y="569815"/>
                      </a:lnTo>
                      <a:lnTo>
                        <a:pt x="333300" y="382026"/>
                      </a:lnTo>
                      <a:close/>
                      <a:moveTo>
                        <a:pt x="183194" y="357041"/>
                      </a:moveTo>
                      <a:lnTo>
                        <a:pt x="75053" y="382026"/>
                      </a:lnTo>
                      <a:lnTo>
                        <a:pt x="75053" y="569815"/>
                      </a:lnTo>
                      <a:lnTo>
                        <a:pt x="183194" y="569815"/>
                      </a:lnTo>
                      <a:close/>
                      <a:moveTo>
                        <a:pt x="247709" y="311838"/>
                      </a:moveTo>
                      <a:lnTo>
                        <a:pt x="322851" y="311838"/>
                      </a:lnTo>
                      <a:lnTo>
                        <a:pt x="322851" y="332826"/>
                      </a:lnTo>
                      <a:lnTo>
                        <a:pt x="247709" y="332826"/>
                      </a:lnTo>
                      <a:close/>
                      <a:moveTo>
                        <a:pt x="247709" y="257944"/>
                      </a:moveTo>
                      <a:lnTo>
                        <a:pt x="322851" y="257944"/>
                      </a:lnTo>
                      <a:lnTo>
                        <a:pt x="322851" y="279580"/>
                      </a:lnTo>
                      <a:lnTo>
                        <a:pt x="247709" y="279580"/>
                      </a:lnTo>
                      <a:close/>
                      <a:moveTo>
                        <a:pt x="247709" y="203919"/>
                      </a:moveTo>
                      <a:lnTo>
                        <a:pt x="322851" y="203919"/>
                      </a:lnTo>
                      <a:lnTo>
                        <a:pt x="322851" y="225684"/>
                      </a:lnTo>
                      <a:lnTo>
                        <a:pt x="247709" y="225684"/>
                      </a:lnTo>
                      <a:close/>
                      <a:moveTo>
                        <a:pt x="247709" y="150672"/>
                      </a:moveTo>
                      <a:lnTo>
                        <a:pt x="322851" y="150672"/>
                      </a:lnTo>
                      <a:lnTo>
                        <a:pt x="322851" y="171660"/>
                      </a:lnTo>
                      <a:lnTo>
                        <a:pt x="247709" y="171660"/>
                      </a:lnTo>
                      <a:close/>
                      <a:moveTo>
                        <a:pt x="355090" y="102357"/>
                      </a:moveTo>
                      <a:lnTo>
                        <a:pt x="355090" y="373160"/>
                      </a:lnTo>
                      <a:lnTo>
                        <a:pt x="355090" y="376384"/>
                      </a:lnTo>
                      <a:lnTo>
                        <a:pt x="355090" y="569815"/>
                      </a:lnTo>
                      <a:lnTo>
                        <a:pt x="484213" y="569815"/>
                      </a:lnTo>
                      <a:lnTo>
                        <a:pt x="484213" y="154744"/>
                      </a:lnTo>
                      <a:close/>
                      <a:moveTo>
                        <a:pt x="333300" y="99939"/>
                      </a:moveTo>
                      <a:lnTo>
                        <a:pt x="236458" y="125730"/>
                      </a:lnTo>
                      <a:lnTo>
                        <a:pt x="236458" y="341728"/>
                      </a:lnTo>
                      <a:lnTo>
                        <a:pt x="333300" y="360265"/>
                      </a:lnTo>
                      <a:close/>
                      <a:moveTo>
                        <a:pt x="397862" y="21761"/>
                      </a:moveTo>
                      <a:cubicBezTo>
                        <a:pt x="392213" y="21761"/>
                        <a:pt x="387371" y="26596"/>
                        <a:pt x="387371" y="32238"/>
                      </a:cubicBezTo>
                      <a:cubicBezTo>
                        <a:pt x="387371" y="37880"/>
                        <a:pt x="392213" y="42716"/>
                        <a:pt x="397862" y="42716"/>
                      </a:cubicBezTo>
                      <a:cubicBezTo>
                        <a:pt x="404318" y="42716"/>
                        <a:pt x="409160" y="37880"/>
                        <a:pt x="409160" y="32238"/>
                      </a:cubicBezTo>
                      <a:cubicBezTo>
                        <a:pt x="409160" y="26596"/>
                        <a:pt x="404318" y="21761"/>
                        <a:pt x="397862" y="21761"/>
                      </a:cubicBezTo>
                      <a:close/>
                      <a:moveTo>
                        <a:pt x="397862" y="0"/>
                      </a:moveTo>
                      <a:cubicBezTo>
                        <a:pt x="415616" y="0"/>
                        <a:pt x="430143" y="14507"/>
                        <a:pt x="430143" y="32238"/>
                      </a:cubicBezTo>
                      <a:cubicBezTo>
                        <a:pt x="430143" y="45940"/>
                        <a:pt x="421266" y="58029"/>
                        <a:pt x="409160" y="62865"/>
                      </a:cubicBezTo>
                      <a:lnTo>
                        <a:pt x="409160" y="100745"/>
                      </a:lnTo>
                      <a:lnTo>
                        <a:pt x="498740" y="137819"/>
                      </a:lnTo>
                      <a:cubicBezTo>
                        <a:pt x="502775" y="139431"/>
                        <a:pt x="506003" y="143461"/>
                        <a:pt x="506003" y="147491"/>
                      </a:cubicBezTo>
                      <a:lnTo>
                        <a:pt x="506003" y="569815"/>
                      </a:lnTo>
                      <a:lnTo>
                        <a:pt x="591547" y="569815"/>
                      </a:lnTo>
                      <a:lnTo>
                        <a:pt x="591547" y="590770"/>
                      </a:lnTo>
                      <a:lnTo>
                        <a:pt x="494705" y="590770"/>
                      </a:lnTo>
                      <a:lnTo>
                        <a:pt x="344598" y="590770"/>
                      </a:lnTo>
                      <a:lnTo>
                        <a:pt x="193685" y="590770"/>
                      </a:lnTo>
                      <a:lnTo>
                        <a:pt x="64562" y="590770"/>
                      </a:lnTo>
                      <a:lnTo>
                        <a:pt x="0" y="590770"/>
                      </a:lnTo>
                      <a:lnTo>
                        <a:pt x="0" y="569815"/>
                      </a:lnTo>
                      <a:lnTo>
                        <a:pt x="54070" y="569815"/>
                      </a:lnTo>
                      <a:lnTo>
                        <a:pt x="54070" y="373160"/>
                      </a:lnTo>
                      <a:cubicBezTo>
                        <a:pt x="54070" y="368324"/>
                        <a:pt x="57298" y="364294"/>
                        <a:pt x="62141" y="362683"/>
                      </a:cubicBezTo>
                      <a:lnTo>
                        <a:pt x="191264" y="333668"/>
                      </a:lnTo>
                      <a:cubicBezTo>
                        <a:pt x="192878" y="332862"/>
                        <a:pt x="194492" y="332862"/>
                        <a:pt x="195299" y="333668"/>
                      </a:cubicBezTo>
                      <a:cubicBezTo>
                        <a:pt x="196106" y="333668"/>
                        <a:pt x="196106" y="333668"/>
                        <a:pt x="196106" y="333668"/>
                      </a:cubicBezTo>
                      <a:lnTo>
                        <a:pt x="215475" y="336892"/>
                      </a:lnTo>
                      <a:lnTo>
                        <a:pt x="215475" y="116864"/>
                      </a:lnTo>
                      <a:cubicBezTo>
                        <a:pt x="215475" y="112028"/>
                        <a:pt x="218703" y="107999"/>
                        <a:pt x="223545" y="106387"/>
                      </a:cubicBezTo>
                      <a:lnTo>
                        <a:pt x="341370" y="75760"/>
                      </a:lnTo>
                      <a:cubicBezTo>
                        <a:pt x="342177" y="75760"/>
                        <a:pt x="342177" y="75760"/>
                        <a:pt x="342984" y="75760"/>
                      </a:cubicBezTo>
                      <a:cubicBezTo>
                        <a:pt x="343791" y="75760"/>
                        <a:pt x="344598" y="74954"/>
                        <a:pt x="345405" y="75760"/>
                      </a:cubicBezTo>
                      <a:cubicBezTo>
                        <a:pt x="346213" y="75760"/>
                        <a:pt x="347020" y="75760"/>
                        <a:pt x="347020" y="75760"/>
                      </a:cubicBezTo>
                      <a:cubicBezTo>
                        <a:pt x="347827" y="75760"/>
                        <a:pt x="347827" y="75760"/>
                        <a:pt x="348634" y="75760"/>
                      </a:cubicBezTo>
                      <a:lnTo>
                        <a:pt x="387371" y="91879"/>
                      </a:lnTo>
                      <a:lnTo>
                        <a:pt x="387371" y="62865"/>
                      </a:lnTo>
                      <a:cubicBezTo>
                        <a:pt x="375265" y="58029"/>
                        <a:pt x="365581" y="45940"/>
                        <a:pt x="365581" y="32238"/>
                      </a:cubicBezTo>
                      <a:cubicBezTo>
                        <a:pt x="365581" y="14507"/>
                        <a:pt x="380107" y="0"/>
                        <a:pt x="397862" y="0"/>
                      </a:cubicBezTo>
                      <a:close/>
                    </a:path>
                  </a:pathLst>
                </a:custGeom>
                <a:solidFill>
                  <a:schemeClr val="bg1"/>
                </a:solidFill>
                <a:ln>
                  <a:noFill/>
                </a:ln>
              </p:spPr>
              <p:txBody>
                <a:bodyPr/>
                <a:lstStyle/>
                <a:p>
                  <a:endParaRPr lang="zh-CN" altLang="en-US" dirty="0">
                    <a:ea typeface="微软雅黑" panose="020B0503020204020204" pitchFamily="34" charset="-122"/>
                  </a:endParaRPr>
                </a:p>
              </p:txBody>
            </p:sp>
          </p:grpSp>
          <p:grpSp>
            <p:nvGrpSpPr>
              <p:cNvPr id="9" name="iśḷîḓê"/>
              <p:cNvGrpSpPr/>
              <p:nvPr/>
            </p:nvGrpSpPr>
            <p:grpSpPr>
              <a:xfrm>
                <a:off x="10984" y="6207"/>
                <a:ext cx="1085" cy="1153"/>
                <a:chOff x="6743224" y="2198510"/>
                <a:chExt cx="750122" cy="797320"/>
              </a:xfrm>
            </p:grpSpPr>
            <p:sp>
              <p:nvSpPr>
                <p:cNvPr id="37" name="iṣľïďe"/>
                <p:cNvSpPr/>
                <p:nvPr/>
              </p:nvSpPr>
              <p:spPr>
                <a:xfrm rot="16200000">
                  <a:off x="6719625" y="2222109"/>
                  <a:ext cx="797320" cy="750122"/>
                </a:xfrm>
                <a:prstGeom prst="hexagon">
                  <a:avLst/>
                </a:prstGeom>
                <a:solidFill>
                  <a:schemeClr val="accent3"/>
                </a:solidFill>
                <a:ln w="38100" cap="rnd" cmpd="sng" algn="ctr">
                  <a:solidFill>
                    <a:schemeClr val="bg1"/>
                  </a:solidFill>
                  <a:prstDash val="solid"/>
                </a:ln>
                <a:effectLst/>
              </p:spPr>
              <p:txBody>
                <a:bodyPr anchor="ctr"/>
                <a:lstStyle/>
                <a:p>
                  <a:pPr algn="ctr"/>
                  <a:endParaRPr/>
                </a:p>
              </p:txBody>
            </p:sp>
            <p:sp>
              <p:nvSpPr>
                <p:cNvPr id="38" name="î$1iḋè"/>
                <p:cNvSpPr>
                  <a:spLocks noChangeAspect="1"/>
                </p:cNvSpPr>
                <p:nvPr/>
              </p:nvSpPr>
              <p:spPr bwMode="auto">
                <a:xfrm>
                  <a:off x="6926705" y="2445355"/>
                  <a:ext cx="383161" cy="303629"/>
                </a:xfrm>
                <a:custGeom>
                  <a:avLst/>
                  <a:gdLst>
                    <a:gd name="connsiteX0" fmla="*/ 511657 w 606157"/>
                    <a:gd name="connsiteY0" fmla="*/ 343654 h 480339"/>
                    <a:gd name="connsiteX1" fmla="*/ 521432 w 606157"/>
                    <a:gd name="connsiteY1" fmla="*/ 353421 h 480339"/>
                    <a:gd name="connsiteX2" fmla="*/ 521432 w 606157"/>
                    <a:gd name="connsiteY2" fmla="*/ 376178 h 480339"/>
                    <a:gd name="connsiteX3" fmla="*/ 544305 w 606157"/>
                    <a:gd name="connsiteY3" fmla="*/ 376178 h 480339"/>
                    <a:gd name="connsiteX4" fmla="*/ 554080 w 606157"/>
                    <a:gd name="connsiteY4" fmla="*/ 385945 h 480339"/>
                    <a:gd name="connsiteX5" fmla="*/ 544305 w 606157"/>
                    <a:gd name="connsiteY5" fmla="*/ 395712 h 480339"/>
                    <a:gd name="connsiteX6" fmla="*/ 521432 w 606157"/>
                    <a:gd name="connsiteY6" fmla="*/ 395712 h 480339"/>
                    <a:gd name="connsiteX7" fmla="*/ 521432 w 606157"/>
                    <a:gd name="connsiteY7" fmla="*/ 418566 h 480339"/>
                    <a:gd name="connsiteX8" fmla="*/ 511657 w 606157"/>
                    <a:gd name="connsiteY8" fmla="*/ 428333 h 480339"/>
                    <a:gd name="connsiteX9" fmla="*/ 501882 w 606157"/>
                    <a:gd name="connsiteY9" fmla="*/ 418566 h 480339"/>
                    <a:gd name="connsiteX10" fmla="*/ 501882 w 606157"/>
                    <a:gd name="connsiteY10" fmla="*/ 395712 h 480339"/>
                    <a:gd name="connsiteX11" fmla="*/ 479106 w 606157"/>
                    <a:gd name="connsiteY11" fmla="*/ 395712 h 480339"/>
                    <a:gd name="connsiteX12" fmla="*/ 469331 w 606157"/>
                    <a:gd name="connsiteY12" fmla="*/ 385945 h 480339"/>
                    <a:gd name="connsiteX13" fmla="*/ 479106 w 606157"/>
                    <a:gd name="connsiteY13" fmla="*/ 376178 h 480339"/>
                    <a:gd name="connsiteX14" fmla="*/ 501882 w 606157"/>
                    <a:gd name="connsiteY14" fmla="*/ 376178 h 480339"/>
                    <a:gd name="connsiteX15" fmla="*/ 501882 w 606157"/>
                    <a:gd name="connsiteY15" fmla="*/ 353421 h 480339"/>
                    <a:gd name="connsiteX16" fmla="*/ 511657 w 606157"/>
                    <a:gd name="connsiteY16" fmla="*/ 343654 h 480339"/>
                    <a:gd name="connsiteX17" fmla="*/ 511621 w 606157"/>
                    <a:gd name="connsiteY17" fmla="*/ 311170 h 480339"/>
                    <a:gd name="connsiteX18" fmla="*/ 436735 w 606157"/>
                    <a:gd name="connsiteY18" fmla="*/ 385944 h 480339"/>
                    <a:gd name="connsiteX19" fmla="*/ 511621 w 606157"/>
                    <a:gd name="connsiteY19" fmla="*/ 460816 h 480339"/>
                    <a:gd name="connsiteX20" fmla="*/ 586605 w 606157"/>
                    <a:gd name="connsiteY20" fmla="*/ 385944 h 480339"/>
                    <a:gd name="connsiteX21" fmla="*/ 511621 w 606157"/>
                    <a:gd name="connsiteY21" fmla="*/ 311170 h 480339"/>
                    <a:gd name="connsiteX22" fmla="*/ 511621 w 606157"/>
                    <a:gd name="connsiteY22" fmla="*/ 291647 h 480339"/>
                    <a:gd name="connsiteX23" fmla="*/ 606157 w 606157"/>
                    <a:gd name="connsiteY23" fmla="*/ 385944 h 480339"/>
                    <a:gd name="connsiteX24" fmla="*/ 511621 w 606157"/>
                    <a:gd name="connsiteY24" fmla="*/ 480339 h 480339"/>
                    <a:gd name="connsiteX25" fmla="*/ 417183 w 606157"/>
                    <a:gd name="connsiteY25" fmla="*/ 385944 h 480339"/>
                    <a:gd name="connsiteX26" fmla="*/ 511621 w 606157"/>
                    <a:gd name="connsiteY26" fmla="*/ 291647 h 480339"/>
                    <a:gd name="connsiteX27" fmla="*/ 368279 w 606157"/>
                    <a:gd name="connsiteY27" fmla="*/ 200476 h 480339"/>
                    <a:gd name="connsiteX28" fmla="*/ 489505 w 606157"/>
                    <a:gd name="connsiteY28" fmla="*/ 259991 h 480339"/>
                    <a:gd name="connsiteX29" fmla="*/ 487746 w 606157"/>
                    <a:gd name="connsiteY29" fmla="*/ 273650 h 480339"/>
                    <a:gd name="connsiteX30" fmla="*/ 481782 w 606157"/>
                    <a:gd name="connsiteY30" fmla="*/ 275699 h 480339"/>
                    <a:gd name="connsiteX31" fmla="*/ 474059 w 606157"/>
                    <a:gd name="connsiteY31" fmla="*/ 271894 h 480339"/>
                    <a:gd name="connsiteX32" fmla="*/ 368279 w 606157"/>
                    <a:gd name="connsiteY32" fmla="*/ 219989 h 480339"/>
                    <a:gd name="connsiteX33" fmla="*/ 293588 w 606157"/>
                    <a:gd name="connsiteY33" fmla="*/ 242819 h 480339"/>
                    <a:gd name="connsiteX34" fmla="*/ 279999 w 606157"/>
                    <a:gd name="connsiteY34" fmla="*/ 240185 h 480339"/>
                    <a:gd name="connsiteX35" fmla="*/ 282639 w 606157"/>
                    <a:gd name="connsiteY35" fmla="*/ 226623 h 480339"/>
                    <a:gd name="connsiteX36" fmla="*/ 368279 w 606157"/>
                    <a:gd name="connsiteY36" fmla="*/ 200476 h 480339"/>
                    <a:gd name="connsiteX37" fmla="*/ 153211 w 606157"/>
                    <a:gd name="connsiteY37" fmla="*/ 200476 h 480339"/>
                    <a:gd name="connsiteX38" fmla="*/ 306325 w 606157"/>
                    <a:gd name="connsiteY38" fmla="*/ 353439 h 480339"/>
                    <a:gd name="connsiteX39" fmla="*/ 296547 w 606157"/>
                    <a:gd name="connsiteY39" fmla="*/ 363200 h 480339"/>
                    <a:gd name="connsiteX40" fmla="*/ 286770 w 606157"/>
                    <a:gd name="connsiteY40" fmla="*/ 353439 h 480339"/>
                    <a:gd name="connsiteX41" fmla="*/ 153211 w 606157"/>
                    <a:gd name="connsiteY41" fmla="*/ 219999 h 480339"/>
                    <a:gd name="connsiteX42" fmla="*/ 19554 w 606157"/>
                    <a:gd name="connsiteY42" fmla="*/ 353439 h 480339"/>
                    <a:gd name="connsiteX43" fmla="*/ 9777 w 606157"/>
                    <a:gd name="connsiteY43" fmla="*/ 363200 h 480339"/>
                    <a:gd name="connsiteX44" fmla="*/ 0 w 606157"/>
                    <a:gd name="connsiteY44" fmla="*/ 353439 h 480339"/>
                    <a:gd name="connsiteX45" fmla="*/ 153211 w 606157"/>
                    <a:gd name="connsiteY45" fmla="*/ 200476 h 480339"/>
                    <a:gd name="connsiteX46" fmla="*/ 368295 w 606157"/>
                    <a:gd name="connsiteY46" fmla="*/ 19531 h 480339"/>
                    <a:gd name="connsiteX47" fmla="*/ 306326 w 606157"/>
                    <a:gd name="connsiteY47" fmla="*/ 81348 h 480339"/>
                    <a:gd name="connsiteX48" fmla="*/ 368295 w 606157"/>
                    <a:gd name="connsiteY48" fmla="*/ 143262 h 480339"/>
                    <a:gd name="connsiteX49" fmla="*/ 430165 w 606157"/>
                    <a:gd name="connsiteY49" fmla="*/ 81348 h 480339"/>
                    <a:gd name="connsiteX50" fmla="*/ 368295 w 606157"/>
                    <a:gd name="connsiteY50" fmla="*/ 19531 h 480339"/>
                    <a:gd name="connsiteX51" fmla="*/ 153211 w 606157"/>
                    <a:gd name="connsiteY51" fmla="*/ 19531 h 480339"/>
                    <a:gd name="connsiteX52" fmla="*/ 91242 w 606157"/>
                    <a:gd name="connsiteY52" fmla="*/ 81348 h 480339"/>
                    <a:gd name="connsiteX53" fmla="*/ 153211 w 606157"/>
                    <a:gd name="connsiteY53" fmla="*/ 143262 h 480339"/>
                    <a:gd name="connsiteX54" fmla="*/ 215081 w 606157"/>
                    <a:gd name="connsiteY54" fmla="*/ 81348 h 480339"/>
                    <a:gd name="connsiteX55" fmla="*/ 153211 w 606157"/>
                    <a:gd name="connsiteY55" fmla="*/ 19531 h 480339"/>
                    <a:gd name="connsiteX56" fmla="*/ 368295 w 606157"/>
                    <a:gd name="connsiteY56" fmla="*/ 0 h 480339"/>
                    <a:gd name="connsiteX57" fmla="*/ 449714 w 606157"/>
                    <a:gd name="connsiteY57" fmla="*/ 81348 h 480339"/>
                    <a:gd name="connsiteX58" fmla="*/ 368295 w 606157"/>
                    <a:gd name="connsiteY58" fmla="*/ 162794 h 480339"/>
                    <a:gd name="connsiteX59" fmla="*/ 286778 w 606157"/>
                    <a:gd name="connsiteY59" fmla="*/ 81348 h 480339"/>
                    <a:gd name="connsiteX60" fmla="*/ 368295 w 606157"/>
                    <a:gd name="connsiteY60" fmla="*/ 0 h 480339"/>
                    <a:gd name="connsiteX61" fmla="*/ 153211 w 606157"/>
                    <a:gd name="connsiteY61" fmla="*/ 0 h 480339"/>
                    <a:gd name="connsiteX62" fmla="*/ 234630 w 606157"/>
                    <a:gd name="connsiteY62" fmla="*/ 81348 h 480339"/>
                    <a:gd name="connsiteX63" fmla="*/ 153211 w 606157"/>
                    <a:gd name="connsiteY63" fmla="*/ 162794 h 480339"/>
                    <a:gd name="connsiteX64" fmla="*/ 71694 w 606157"/>
                    <a:gd name="connsiteY64" fmla="*/ 81348 h 480339"/>
                    <a:gd name="connsiteX65" fmla="*/ 153211 w 606157"/>
                    <a:gd name="connsiteY65" fmla="*/ 0 h 48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06157" h="480339">
                      <a:moveTo>
                        <a:pt x="511657" y="343654"/>
                      </a:moveTo>
                      <a:cubicBezTo>
                        <a:pt x="517131" y="343654"/>
                        <a:pt x="521432" y="348049"/>
                        <a:pt x="521432" y="353421"/>
                      </a:cubicBezTo>
                      <a:lnTo>
                        <a:pt x="521432" y="376178"/>
                      </a:lnTo>
                      <a:lnTo>
                        <a:pt x="544305" y="376178"/>
                      </a:lnTo>
                      <a:cubicBezTo>
                        <a:pt x="549682" y="376178"/>
                        <a:pt x="554080" y="380573"/>
                        <a:pt x="554080" y="385945"/>
                      </a:cubicBezTo>
                      <a:cubicBezTo>
                        <a:pt x="554080" y="391414"/>
                        <a:pt x="549682" y="395712"/>
                        <a:pt x="544305" y="395712"/>
                      </a:cubicBezTo>
                      <a:lnTo>
                        <a:pt x="521432" y="395712"/>
                      </a:lnTo>
                      <a:lnTo>
                        <a:pt x="521432" y="418566"/>
                      </a:lnTo>
                      <a:cubicBezTo>
                        <a:pt x="521432" y="423938"/>
                        <a:pt x="517131" y="428333"/>
                        <a:pt x="511657" y="428333"/>
                      </a:cubicBezTo>
                      <a:cubicBezTo>
                        <a:pt x="506281" y="428333"/>
                        <a:pt x="501882" y="423938"/>
                        <a:pt x="501882" y="418566"/>
                      </a:cubicBezTo>
                      <a:lnTo>
                        <a:pt x="501882" y="395712"/>
                      </a:lnTo>
                      <a:lnTo>
                        <a:pt x="479106" y="395712"/>
                      </a:lnTo>
                      <a:cubicBezTo>
                        <a:pt x="473730" y="395712"/>
                        <a:pt x="469331" y="391414"/>
                        <a:pt x="469331" y="385945"/>
                      </a:cubicBezTo>
                      <a:cubicBezTo>
                        <a:pt x="469331" y="380573"/>
                        <a:pt x="473730" y="376178"/>
                        <a:pt x="479106" y="376178"/>
                      </a:cubicBezTo>
                      <a:lnTo>
                        <a:pt x="501882" y="376178"/>
                      </a:lnTo>
                      <a:lnTo>
                        <a:pt x="501882" y="353421"/>
                      </a:lnTo>
                      <a:cubicBezTo>
                        <a:pt x="501882" y="348049"/>
                        <a:pt x="506281" y="343654"/>
                        <a:pt x="511657" y="343654"/>
                      </a:cubicBezTo>
                      <a:close/>
                      <a:moveTo>
                        <a:pt x="511621" y="311170"/>
                      </a:moveTo>
                      <a:cubicBezTo>
                        <a:pt x="470366" y="311170"/>
                        <a:pt x="436735" y="344750"/>
                        <a:pt x="436735" y="385944"/>
                      </a:cubicBezTo>
                      <a:cubicBezTo>
                        <a:pt x="436735" y="427236"/>
                        <a:pt x="470366" y="460816"/>
                        <a:pt x="511621" y="460816"/>
                      </a:cubicBezTo>
                      <a:cubicBezTo>
                        <a:pt x="552975" y="460816"/>
                        <a:pt x="586605" y="427236"/>
                        <a:pt x="586605" y="385944"/>
                      </a:cubicBezTo>
                      <a:cubicBezTo>
                        <a:pt x="586605" y="344750"/>
                        <a:pt x="552975" y="311170"/>
                        <a:pt x="511621" y="311170"/>
                      </a:cubicBezTo>
                      <a:close/>
                      <a:moveTo>
                        <a:pt x="511621" y="291647"/>
                      </a:moveTo>
                      <a:cubicBezTo>
                        <a:pt x="563729" y="291647"/>
                        <a:pt x="606157" y="333915"/>
                        <a:pt x="606157" y="385944"/>
                      </a:cubicBezTo>
                      <a:cubicBezTo>
                        <a:pt x="606157" y="437974"/>
                        <a:pt x="563729" y="480339"/>
                        <a:pt x="511621" y="480339"/>
                      </a:cubicBezTo>
                      <a:cubicBezTo>
                        <a:pt x="459514" y="480339"/>
                        <a:pt x="417183" y="437974"/>
                        <a:pt x="417183" y="385944"/>
                      </a:cubicBezTo>
                      <a:cubicBezTo>
                        <a:pt x="417183" y="333915"/>
                        <a:pt x="459514" y="291647"/>
                        <a:pt x="511621" y="291647"/>
                      </a:cubicBezTo>
                      <a:close/>
                      <a:moveTo>
                        <a:pt x="368279" y="200476"/>
                      </a:moveTo>
                      <a:cubicBezTo>
                        <a:pt x="416085" y="200476"/>
                        <a:pt x="460274" y="222135"/>
                        <a:pt x="489505" y="259991"/>
                      </a:cubicBezTo>
                      <a:cubicBezTo>
                        <a:pt x="492829" y="264284"/>
                        <a:pt x="492047" y="270333"/>
                        <a:pt x="487746" y="273650"/>
                      </a:cubicBezTo>
                      <a:cubicBezTo>
                        <a:pt x="485986" y="275016"/>
                        <a:pt x="483835" y="275699"/>
                        <a:pt x="481782" y="275699"/>
                      </a:cubicBezTo>
                      <a:cubicBezTo>
                        <a:pt x="478849" y="275699"/>
                        <a:pt x="475916" y="274430"/>
                        <a:pt x="474059" y="271894"/>
                      </a:cubicBezTo>
                      <a:cubicBezTo>
                        <a:pt x="448542" y="238917"/>
                        <a:pt x="409926" y="219989"/>
                        <a:pt x="368279" y="219989"/>
                      </a:cubicBezTo>
                      <a:cubicBezTo>
                        <a:pt x="341492" y="219989"/>
                        <a:pt x="315683" y="227892"/>
                        <a:pt x="293588" y="242819"/>
                      </a:cubicBezTo>
                      <a:cubicBezTo>
                        <a:pt x="289091" y="245844"/>
                        <a:pt x="283030" y="244673"/>
                        <a:pt x="279999" y="240185"/>
                      </a:cubicBezTo>
                      <a:cubicBezTo>
                        <a:pt x="276969" y="235697"/>
                        <a:pt x="278142" y="229648"/>
                        <a:pt x="282639" y="226623"/>
                      </a:cubicBezTo>
                      <a:cubicBezTo>
                        <a:pt x="307960" y="209549"/>
                        <a:pt x="337582" y="200476"/>
                        <a:pt x="368279" y="200476"/>
                      </a:cubicBezTo>
                      <a:close/>
                      <a:moveTo>
                        <a:pt x="153211" y="200476"/>
                      </a:moveTo>
                      <a:cubicBezTo>
                        <a:pt x="237688" y="200476"/>
                        <a:pt x="306325" y="269099"/>
                        <a:pt x="306325" y="353439"/>
                      </a:cubicBezTo>
                      <a:cubicBezTo>
                        <a:pt x="306325" y="358808"/>
                        <a:pt x="302023" y="363200"/>
                        <a:pt x="296547" y="363200"/>
                      </a:cubicBezTo>
                      <a:cubicBezTo>
                        <a:pt x="291170" y="363200"/>
                        <a:pt x="286770" y="358808"/>
                        <a:pt x="286770" y="353439"/>
                      </a:cubicBezTo>
                      <a:cubicBezTo>
                        <a:pt x="286770" y="279837"/>
                        <a:pt x="226835" y="219999"/>
                        <a:pt x="153211" y="219999"/>
                      </a:cubicBezTo>
                      <a:cubicBezTo>
                        <a:pt x="79490" y="219999"/>
                        <a:pt x="19554" y="279837"/>
                        <a:pt x="19554" y="353439"/>
                      </a:cubicBezTo>
                      <a:cubicBezTo>
                        <a:pt x="19554" y="358808"/>
                        <a:pt x="15155" y="363200"/>
                        <a:pt x="9777" y="363200"/>
                      </a:cubicBezTo>
                      <a:cubicBezTo>
                        <a:pt x="4400" y="363200"/>
                        <a:pt x="0" y="358808"/>
                        <a:pt x="0" y="353439"/>
                      </a:cubicBezTo>
                      <a:cubicBezTo>
                        <a:pt x="0" y="269099"/>
                        <a:pt x="68735" y="200476"/>
                        <a:pt x="153211" y="200476"/>
                      </a:cubicBezTo>
                      <a:close/>
                      <a:moveTo>
                        <a:pt x="368295" y="19531"/>
                      </a:moveTo>
                      <a:cubicBezTo>
                        <a:pt x="334085" y="19531"/>
                        <a:pt x="306326" y="47266"/>
                        <a:pt x="306326" y="81348"/>
                      </a:cubicBezTo>
                      <a:cubicBezTo>
                        <a:pt x="306326" y="115528"/>
                        <a:pt x="334085" y="143262"/>
                        <a:pt x="368295" y="143262"/>
                      </a:cubicBezTo>
                      <a:cubicBezTo>
                        <a:pt x="402407" y="143262"/>
                        <a:pt x="430165" y="115528"/>
                        <a:pt x="430165" y="81348"/>
                      </a:cubicBezTo>
                      <a:cubicBezTo>
                        <a:pt x="430165" y="47266"/>
                        <a:pt x="402407" y="19531"/>
                        <a:pt x="368295" y="19531"/>
                      </a:cubicBezTo>
                      <a:close/>
                      <a:moveTo>
                        <a:pt x="153211" y="19531"/>
                      </a:moveTo>
                      <a:cubicBezTo>
                        <a:pt x="119001" y="19531"/>
                        <a:pt x="91242" y="47266"/>
                        <a:pt x="91242" y="81348"/>
                      </a:cubicBezTo>
                      <a:cubicBezTo>
                        <a:pt x="91242" y="115528"/>
                        <a:pt x="119001" y="143262"/>
                        <a:pt x="153211" y="143262"/>
                      </a:cubicBezTo>
                      <a:cubicBezTo>
                        <a:pt x="187323" y="143262"/>
                        <a:pt x="215081" y="115528"/>
                        <a:pt x="215081" y="81348"/>
                      </a:cubicBezTo>
                      <a:cubicBezTo>
                        <a:pt x="215081" y="47266"/>
                        <a:pt x="187323" y="19531"/>
                        <a:pt x="153211" y="19531"/>
                      </a:cubicBezTo>
                      <a:close/>
                      <a:moveTo>
                        <a:pt x="368295" y="0"/>
                      </a:moveTo>
                      <a:cubicBezTo>
                        <a:pt x="413158" y="0"/>
                        <a:pt x="449714" y="36523"/>
                        <a:pt x="449714" y="81348"/>
                      </a:cubicBezTo>
                      <a:cubicBezTo>
                        <a:pt x="449714" y="126270"/>
                        <a:pt x="413158" y="162794"/>
                        <a:pt x="368295" y="162794"/>
                      </a:cubicBezTo>
                      <a:cubicBezTo>
                        <a:pt x="323333" y="162794"/>
                        <a:pt x="286778" y="126270"/>
                        <a:pt x="286778" y="81348"/>
                      </a:cubicBezTo>
                      <a:cubicBezTo>
                        <a:pt x="286778" y="36523"/>
                        <a:pt x="323333" y="0"/>
                        <a:pt x="368295" y="0"/>
                      </a:cubicBezTo>
                      <a:close/>
                      <a:moveTo>
                        <a:pt x="153211" y="0"/>
                      </a:moveTo>
                      <a:cubicBezTo>
                        <a:pt x="198074" y="0"/>
                        <a:pt x="234630" y="36523"/>
                        <a:pt x="234630" y="81348"/>
                      </a:cubicBezTo>
                      <a:cubicBezTo>
                        <a:pt x="234630" y="126270"/>
                        <a:pt x="198074" y="162794"/>
                        <a:pt x="153211" y="162794"/>
                      </a:cubicBezTo>
                      <a:cubicBezTo>
                        <a:pt x="108249" y="162794"/>
                        <a:pt x="71694" y="126270"/>
                        <a:pt x="71694" y="81348"/>
                      </a:cubicBezTo>
                      <a:cubicBezTo>
                        <a:pt x="71694" y="36523"/>
                        <a:pt x="108249" y="0"/>
                        <a:pt x="153211" y="0"/>
                      </a:cubicBezTo>
                      <a:close/>
                    </a:path>
                  </a:pathLst>
                </a:custGeom>
                <a:solidFill>
                  <a:schemeClr val="bg1"/>
                </a:solidFill>
                <a:ln>
                  <a:noFill/>
                </a:ln>
              </p:spPr>
              <p:txBody>
                <a:bodyPr anchor="ctr"/>
                <a:lstStyle/>
                <a:p>
                  <a:pPr algn="ctr"/>
                  <a:endParaRPr/>
                </a:p>
              </p:txBody>
            </p:sp>
          </p:grpSp>
          <p:grpSp>
            <p:nvGrpSpPr>
              <p:cNvPr id="10" name="işlíḑé"/>
              <p:cNvGrpSpPr/>
              <p:nvPr/>
            </p:nvGrpSpPr>
            <p:grpSpPr>
              <a:xfrm>
                <a:off x="10125" y="7907"/>
                <a:ext cx="1085" cy="1153"/>
                <a:chOff x="6743224" y="2198510"/>
                <a:chExt cx="750122" cy="797320"/>
              </a:xfrm>
            </p:grpSpPr>
            <p:sp>
              <p:nvSpPr>
                <p:cNvPr id="35" name="i$ľïḍé"/>
                <p:cNvSpPr/>
                <p:nvPr/>
              </p:nvSpPr>
              <p:spPr>
                <a:xfrm rot="16200000">
                  <a:off x="6719625" y="2222109"/>
                  <a:ext cx="797320" cy="750122"/>
                </a:xfrm>
                <a:prstGeom prst="hexagon">
                  <a:avLst/>
                </a:prstGeom>
                <a:solidFill>
                  <a:schemeClr val="accent4"/>
                </a:solidFill>
                <a:ln w="38100" cap="rnd" cmpd="sng" algn="ctr">
                  <a:solidFill>
                    <a:schemeClr val="bg1"/>
                  </a:solidFill>
                  <a:prstDash val="solid"/>
                </a:ln>
                <a:effectLst/>
              </p:spPr>
              <p:txBody>
                <a:bodyPr anchor="ctr"/>
                <a:lstStyle/>
                <a:p>
                  <a:pPr algn="ctr"/>
                  <a:endParaRPr/>
                </a:p>
              </p:txBody>
            </p:sp>
            <p:sp>
              <p:nvSpPr>
                <p:cNvPr id="36" name="i$ľïḋé"/>
                <p:cNvSpPr>
                  <a:spLocks noChangeAspect="1"/>
                </p:cNvSpPr>
                <p:nvPr/>
              </p:nvSpPr>
              <p:spPr bwMode="auto">
                <a:xfrm>
                  <a:off x="6926705" y="2460075"/>
                  <a:ext cx="383161" cy="274188"/>
                </a:xfrm>
                <a:custGeom>
                  <a:avLst/>
                  <a:gdLst>
                    <a:gd name="connsiteX0" fmla="*/ 20293 w 607639"/>
                    <a:gd name="connsiteY0" fmla="*/ 384259 h 434824"/>
                    <a:gd name="connsiteX1" fmla="*/ 20293 w 607639"/>
                    <a:gd name="connsiteY1" fmla="*/ 404432 h 434824"/>
                    <a:gd name="connsiteX2" fmla="*/ 30351 w 607639"/>
                    <a:gd name="connsiteY2" fmla="*/ 414562 h 434824"/>
                    <a:gd name="connsiteX3" fmla="*/ 577199 w 607639"/>
                    <a:gd name="connsiteY3" fmla="*/ 414562 h 434824"/>
                    <a:gd name="connsiteX4" fmla="*/ 587346 w 607639"/>
                    <a:gd name="connsiteY4" fmla="*/ 404432 h 434824"/>
                    <a:gd name="connsiteX5" fmla="*/ 587346 w 607639"/>
                    <a:gd name="connsiteY5" fmla="*/ 384259 h 434824"/>
                    <a:gd name="connsiteX6" fmla="*/ 577199 w 607639"/>
                    <a:gd name="connsiteY6" fmla="*/ 384259 h 434824"/>
                    <a:gd name="connsiteX7" fmla="*/ 394917 w 607639"/>
                    <a:gd name="connsiteY7" fmla="*/ 384259 h 434824"/>
                    <a:gd name="connsiteX8" fmla="*/ 394917 w 607639"/>
                    <a:gd name="connsiteY8" fmla="*/ 394301 h 434824"/>
                    <a:gd name="connsiteX9" fmla="*/ 384859 w 607639"/>
                    <a:gd name="connsiteY9" fmla="*/ 404432 h 434824"/>
                    <a:gd name="connsiteX10" fmla="*/ 222780 w 607639"/>
                    <a:gd name="connsiteY10" fmla="*/ 404432 h 434824"/>
                    <a:gd name="connsiteX11" fmla="*/ 212633 w 607639"/>
                    <a:gd name="connsiteY11" fmla="*/ 394301 h 434824"/>
                    <a:gd name="connsiteX12" fmla="*/ 212633 w 607639"/>
                    <a:gd name="connsiteY12" fmla="*/ 384259 h 434824"/>
                    <a:gd name="connsiteX13" fmla="*/ 30351 w 607639"/>
                    <a:gd name="connsiteY13" fmla="*/ 384259 h 434824"/>
                    <a:gd name="connsiteX14" fmla="*/ 506365 w 607639"/>
                    <a:gd name="connsiteY14" fmla="*/ 303290 h 434824"/>
                    <a:gd name="connsiteX15" fmla="*/ 526573 w 607639"/>
                    <a:gd name="connsiteY15" fmla="*/ 303290 h 434824"/>
                    <a:gd name="connsiteX16" fmla="*/ 536721 w 607639"/>
                    <a:gd name="connsiteY16" fmla="*/ 313452 h 434824"/>
                    <a:gd name="connsiteX17" fmla="*/ 526573 w 607639"/>
                    <a:gd name="connsiteY17" fmla="*/ 323613 h 434824"/>
                    <a:gd name="connsiteX18" fmla="*/ 506365 w 607639"/>
                    <a:gd name="connsiteY18" fmla="*/ 323613 h 434824"/>
                    <a:gd name="connsiteX19" fmla="*/ 496216 w 607639"/>
                    <a:gd name="connsiteY19" fmla="*/ 313452 h 434824"/>
                    <a:gd name="connsiteX20" fmla="*/ 506365 w 607639"/>
                    <a:gd name="connsiteY20" fmla="*/ 303290 h 434824"/>
                    <a:gd name="connsiteX21" fmla="*/ 334183 w 607639"/>
                    <a:gd name="connsiteY21" fmla="*/ 303290 h 434824"/>
                    <a:gd name="connsiteX22" fmla="*/ 465817 w 607639"/>
                    <a:gd name="connsiteY22" fmla="*/ 303290 h 434824"/>
                    <a:gd name="connsiteX23" fmla="*/ 475963 w 607639"/>
                    <a:gd name="connsiteY23" fmla="*/ 313452 h 434824"/>
                    <a:gd name="connsiteX24" fmla="*/ 465817 w 607639"/>
                    <a:gd name="connsiteY24" fmla="*/ 323613 h 434824"/>
                    <a:gd name="connsiteX25" fmla="*/ 334183 w 607639"/>
                    <a:gd name="connsiteY25" fmla="*/ 323613 h 434824"/>
                    <a:gd name="connsiteX26" fmla="*/ 324036 w 607639"/>
                    <a:gd name="connsiteY26" fmla="*/ 313452 h 434824"/>
                    <a:gd name="connsiteX27" fmla="*/ 334183 w 607639"/>
                    <a:gd name="connsiteY27" fmla="*/ 303290 h 434824"/>
                    <a:gd name="connsiteX28" fmla="*/ 243085 w 607639"/>
                    <a:gd name="connsiteY28" fmla="*/ 303290 h 434824"/>
                    <a:gd name="connsiteX29" fmla="*/ 263293 w 607639"/>
                    <a:gd name="connsiteY29" fmla="*/ 303290 h 434824"/>
                    <a:gd name="connsiteX30" fmla="*/ 273442 w 607639"/>
                    <a:gd name="connsiteY30" fmla="*/ 313452 h 434824"/>
                    <a:gd name="connsiteX31" fmla="*/ 263293 w 607639"/>
                    <a:gd name="connsiteY31" fmla="*/ 323613 h 434824"/>
                    <a:gd name="connsiteX32" fmla="*/ 243085 w 607639"/>
                    <a:gd name="connsiteY32" fmla="*/ 323613 h 434824"/>
                    <a:gd name="connsiteX33" fmla="*/ 232937 w 607639"/>
                    <a:gd name="connsiteY33" fmla="*/ 313452 h 434824"/>
                    <a:gd name="connsiteX34" fmla="*/ 243085 w 607639"/>
                    <a:gd name="connsiteY34" fmla="*/ 303290 h 434824"/>
                    <a:gd name="connsiteX35" fmla="*/ 70815 w 607639"/>
                    <a:gd name="connsiteY35" fmla="*/ 303290 h 434824"/>
                    <a:gd name="connsiteX36" fmla="*/ 202555 w 607639"/>
                    <a:gd name="connsiteY36" fmla="*/ 303290 h 434824"/>
                    <a:gd name="connsiteX37" fmla="*/ 212614 w 607639"/>
                    <a:gd name="connsiteY37" fmla="*/ 313452 h 434824"/>
                    <a:gd name="connsiteX38" fmla="*/ 202555 w 607639"/>
                    <a:gd name="connsiteY38" fmla="*/ 323613 h 434824"/>
                    <a:gd name="connsiteX39" fmla="*/ 70815 w 607639"/>
                    <a:gd name="connsiteY39" fmla="*/ 323613 h 434824"/>
                    <a:gd name="connsiteX40" fmla="*/ 60757 w 607639"/>
                    <a:gd name="connsiteY40" fmla="*/ 313452 h 434824"/>
                    <a:gd name="connsiteX41" fmla="*/ 70815 w 607639"/>
                    <a:gd name="connsiteY41" fmla="*/ 303290 h 434824"/>
                    <a:gd name="connsiteX42" fmla="*/ 202580 w 607639"/>
                    <a:gd name="connsiteY42" fmla="*/ 262856 h 434824"/>
                    <a:gd name="connsiteX43" fmla="*/ 263292 w 607639"/>
                    <a:gd name="connsiteY43" fmla="*/ 262856 h 434824"/>
                    <a:gd name="connsiteX44" fmla="*/ 273441 w 607639"/>
                    <a:gd name="connsiteY44" fmla="*/ 272982 h 434824"/>
                    <a:gd name="connsiteX45" fmla="*/ 263292 w 607639"/>
                    <a:gd name="connsiteY45" fmla="*/ 283108 h 434824"/>
                    <a:gd name="connsiteX46" fmla="*/ 202580 w 607639"/>
                    <a:gd name="connsiteY46" fmla="*/ 283108 h 434824"/>
                    <a:gd name="connsiteX47" fmla="*/ 192432 w 607639"/>
                    <a:gd name="connsiteY47" fmla="*/ 272982 h 434824"/>
                    <a:gd name="connsiteX48" fmla="*/ 202580 w 607639"/>
                    <a:gd name="connsiteY48" fmla="*/ 262856 h 434824"/>
                    <a:gd name="connsiteX49" fmla="*/ 70815 w 607639"/>
                    <a:gd name="connsiteY49" fmla="*/ 262856 h 434824"/>
                    <a:gd name="connsiteX50" fmla="*/ 161962 w 607639"/>
                    <a:gd name="connsiteY50" fmla="*/ 262856 h 434824"/>
                    <a:gd name="connsiteX51" fmla="*/ 172109 w 607639"/>
                    <a:gd name="connsiteY51" fmla="*/ 272982 h 434824"/>
                    <a:gd name="connsiteX52" fmla="*/ 161962 w 607639"/>
                    <a:gd name="connsiteY52" fmla="*/ 283108 h 434824"/>
                    <a:gd name="connsiteX53" fmla="*/ 70815 w 607639"/>
                    <a:gd name="connsiteY53" fmla="*/ 283108 h 434824"/>
                    <a:gd name="connsiteX54" fmla="*/ 60757 w 607639"/>
                    <a:gd name="connsiteY54" fmla="*/ 272982 h 434824"/>
                    <a:gd name="connsiteX55" fmla="*/ 70815 w 607639"/>
                    <a:gd name="connsiteY55" fmla="*/ 262856 h 434824"/>
                    <a:gd name="connsiteX56" fmla="*/ 121482 w 607639"/>
                    <a:gd name="connsiteY56" fmla="*/ 222422 h 434824"/>
                    <a:gd name="connsiteX57" fmla="*/ 263292 w 607639"/>
                    <a:gd name="connsiteY57" fmla="*/ 222422 h 434824"/>
                    <a:gd name="connsiteX58" fmla="*/ 273441 w 607639"/>
                    <a:gd name="connsiteY58" fmla="*/ 232548 h 434824"/>
                    <a:gd name="connsiteX59" fmla="*/ 263292 w 607639"/>
                    <a:gd name="connsiteY59" fmla="*/ 242674 h 434824"/>
                    <a:gd name="connsiteX60" fmla="*/ 121482 w 607639"/>
                    <a:gd name="connsiteY60" fmla="*/ 242674 h 434824"/>
                    <a:gd name="connsiteX61" fmla="*/ 111423 w 607639"/>
                    <a:gd name="connsiteY61" fmla="*/ 232548 h 434824"/>
                    <a:gd name="connsiteX62" fmla="*/ 121482 w 607639"/>
                    <a:gd name="connsiteY62" fmla="*/ 222422 h 434824"/>
                    <a:gd name="connsiteX63" fmla="*/ 70835 w 607639"/>
                    <a:gd name="connsiteY63" fmla="*/ 222422 h 434824"/>
                    <a:gd name="connsiteX64" fmla="*/ 81003 w 607639"/>
                    <a:gd name="connsiteY64" fmla="*/ 222422 h 434824"/>
                    <a:gd name="connsiteX65" fmla="*/ 91171 w 607639"/>
                    <a:gd name="connsiteY65" fmla="*/ 232548 h 434824"/>
                    <a:gd name="connsiteX66" fmla="*/ 81003 w 607639"/>
                    <a:gd name="connsiteY66" fmla="*/ 242674 h 434824"/>
                    <a:gd name="connsiteX67" fmla="*/ 70835 w 607639"/>
                    <a:gd name="connsiteY67" fmla="*/ 242674 h 434824"/>
                    <a:gd name="connsiteX68" fmla="*/ 60757 w 607639"/>
                    <a:gd name="connsiteY68" fmla="*/ 232548 h 434824"/>
                    <a:gd name="connsiteX69" fmla="*/ 70835 w 607639"/>
                    <a:gd name="connsiteY69" fmla="*/ 222422 h 434824"/>
                    <a:gd name="connsiteX70" fmla="*/ 243085 w 607639"/>
                    <a:gd name="connsiteY70" fmla="*/ 181988 h 434824"/>
                    <a:gd name="connsiteX71" fmla="*/ 263293 w 607639"/>
                    <a:gd name="connsiteY71" fmla="*/ 181988 h 434824"/>
                    <a:gd name="connsiteX72" fmla="*/ 273442 w 607639"/>
                    <a:gd name="connsiteY72" fmla="*/ 192114 h 434824"/>
                    <a:gd name="connsiteX73" fmla="*/ 263293 w 607639"/>
                    <a:gd name="connsiteY73" fmla="*/ 202240 h 434824"/>
                    <a:gd name="connsiteX74" fmla="*/ 243085 w 607639"/>
                    <a:gd name="connsiteY74" fmla="*/ 202240 h 434824"/>
                    <a:gd name="connsiteX75" fmla="*/ 232937 w 607639"/>
                    <a:gd name="connsiteY75" fmla="*/ 192114 h 434824"/>
                    <a:gd name="connsiteX76" fmla="*/ 243085 w 607639"/>
                    <a:gd name="connsiteY76" fmla="*/ 181988 h 434824"/>
                    <a:gd name="connsiteX77" fmla="*/ 70815 w 607639"/>
                    <a:gd name="connsiteY77" fmla="*/ 181988 h 434824"/>
                    <a:gd name="connsiteX78" fmla="*/ 202555 w 607639"/>
                    <a:gd name="connsiteY78" fmla="*/ 181988 h 434824"/>
                    <a:gd name="connsiteX79" fmla="*/ 212614 w 607639"/>
                    <a:gd name="connsiteY79" fmla="*/ 192114 h 434824"/>
                    <a:gd name="connsiteX80" fmla="*/ 202555 w 607639"/>
                    <a:gd name="connsiteY80" fmla="*/ 202240 h 434824"/>
                    <a:gd name="connsiteX81" fmla="*/ 70815 w 607639"/>
                    <a:gd name="connsiteY81" fmla="*/ 202240 h 434824"/>
                    <a:gd name="connsiteX82" fmla="*/ 60757 w 607639"/>
                    <a:gd name="connsiteY82" fmla="*/ 192114 h 434824"/>
                    <a:gd name="connsiteX83" fmla="*/ 70815 w 607639"/>
                    <a:gd name="connsiteY83" fmla="*/ 181988 h 434824"/>
                    <a:gd name="connsiteX84" fmla="*/ 202580 w 607639"/>
                    <a:gd name="connsiteY84" fmla="*/ 141554 h 434824"/>
                    <a:gd name="connsiteX85" fmla="*/ 263292 w 607639"/>
                    <a:gd name="connsiteY85" fmla="*/ 141554 h 434824"/>
                    <a:gd name="connsiteX86" fmla="*/ 273441 w 607639"/>
                    <a:gd name="connsiteY86" fmla="*/ 151680 h 434824"/>
                    <a:gd name="connsiteX87" fmla="*/ 263292 w 607639"/>
                    <a:gd name="connsiteY87" fmla="*/ 161806 h 434824"/>
                    <a:gd name="connsiteX88" fmla="*/ 202580 w 607639"/>
                    <a:gd name="connsiteY88" fmla="*/ 161806 h 434824"/>
                    <a:gd name="connsiteX89" fmla="*/ 192432 w 607639"/>
                    <a:gd name="connsiteY89" fmla="*/ 151680 h 434824"/>
                    <a:gd name="connsiteX90" fmla="*/ 202580 w 607639"/>
                    <a:gd name="connsiteY90" fmla="*/ 141554 h 434824"/>
                    <a:gd name="connsiteX91" fmla="*/ 70815 w 607639"/>
                    <a:gd name="connsiteY91" fmla="*/ 141554 h 434824"/>
                    <a:gd name="connsiteX92" fmla="*/ 161962 w 607639"/>
                    <a:gd name="connsiteY92" fmla="*/ 141554 h 434824"/>
                    <a:gd name="connsiteX93" fmla="*/ 172109 w 607639"/>
                    <a:gd name="connsiteY93" fmla="*/ 151680 h 434824"/>
                    <a:gd name="connsiteX94" fmla="*/ 161962 w 607639"/>
                    <a:gd name="connsiteY94" fmla="*/ 161806 h 434824"/>
                    <a:gd name="connsiteX95" fmla="*/ 70815 w 607639"/>
                    <a:gd name="connsiteY95" fmla="*/ 161806 h 434824"/>
                    <a:gd name="connsiteX96" fmla="*/ 60757 w 607639"/>
                    <a:gd name="connsiteY96" fmla="*/ 151680 h 434824"/>
                    <a:gd name="connsiteX97" fmla="*/ 70815 w 607639"/>
                    <a:gd name="connsiteY97" fmla="*/ 141554 h 434824"/>
                    <a:gd name="connsiteX98" fmla="*/ 121482 w 607639"/>
                    <a:gd name="connsiteY98" fmla="*/ 101120 h 434824"/>
                    <a:gd name="connsiteX99" fmla="*/ 263292 w 607639"/>
                    <a:gd name="connsiteY99" fmla="*/ 101120 h 434824"/>
                    <a:gd name="connsiteX100" fmla="*/ 273441 w 607639"/>
                    <a:gd name="connsiteY100" fmla="*/ 111255 h 434824"/>
                    <a:gd name="connsiteX101" fmla="*/ 263292 w 607639"/>
                    <a:gd name="connsiteY101" fmla="*/ 121302 h 434824"/>
                    <a:gd name="connsiteX102" fmla="*/ 121482 w 607639"/>
                    <a:gd name="connsiteY102" fmla="*/ 121302 h 434824"/>
                    <a:gd name="connsiteX103" fmla="*/ 111423 w 607639"/>
                    <a:gd name="connsiteY103" fmla="*/ 111255 h 434824"/>
                    <a:gd name="connsiteX104" fmla="*/ 121482 w 607639"/>
                    <a:gd name="connsiteY104" fmla="*/ 101120 h 434824"/>
                    <a:gd name="connsiteX105" fmla="*/ 70835 w 607639"/>
                    <a:gd name="connsiteY105" fmla="*/ 101120 h 434824"/>
                    <a:gd name="connsiteX106" fmla="*/ 81003 w 607639"/>
                    <a:gd name="connsiteY106" fmla="*/ 101120 h 434824"/>
                    <a:gd name="connsiteX107" fmla="*/ 91171 w 607639"/>
                    <a:gd name="connsiteY107" fmla="*/ 111255 h 434824"/>
                    <a:gd name="connsiteX108" fmla="*/ 81003 w 607639"/>
                    <a:gd name="connsiteY108" fmla="*/ 121302 h 434824"/>
                    <a:gd name="connsiteX109" fmla="*/ 70835 w 607639"/>
                    <a:gd name="connsiteY109" fmla="*/ 121302 h 434824"/>
                    <a:gd name="connsiteX110" fmla="*/ 60757 w 607639"/>
                    <a:gd name="connsiteY110" fmla="*/ 111255 h 434824"/>
                    <a:gd name="connsiteX111" fmla="*/ 70835 w 607639"/>
                    <a:gd name="connsiteY111" fmla="*/ 101120 h 434824"/>
                    <a:gd name="connsiteX112" fmla="*/ 425318 w 607639"/>
                    <a:gd name="connsiteY112" fmla="*/ 71833 h 434824"/>
                    <a:gd name="connsiteX113" fmla="*/ 344678 w 607639"/>
                    <a:gd name="connsiteY113" fmla="*/ 153142 h 434824"/>
                    <a:gd name="connsiteX114" fmla="*/ 344589 w 607639"/>
                    <a:gd name="connsiteY114" fmla="*/ 153942 h 434824"/>
                    <a:gd name="connsiteX115" fmla="*/ 344411 w 607639"/>
                    <a:gd name="connsiteY115" fmla="*/ 157318 h 434824"/>
                    <a:gd name="connsiteX116" fmla="*/ 344233 w 607639"/>
                    <a:gd name="connsiteY116" fmla="*/ 161850 h 434824"/>
                    <a:gd name="connsiteX117" fmla="*/ 425318 w 607639"/>
                    <a:gd name="connsiteY117" fmla="*/ 161850 h 434824"/>
                    <a:gd name="connsiteX118" fmla="*/ 444543 w 607639"/>
                    <a:gd name="connsiteY118" fmla="*/ 71300 h 434824"/>
                    <a:gd name="connsiteX119" fmla="*/ 444543 w 607639"/>
                    <a:gd name="connsiteY119" fmla="*/ 182022 h 434824"/>
                    <a:gd name="connsiteX120" fmla="*/ 346547 w 607639"/>
                    <a:gd name="connsiteY120" fmla="*/ 182022 h 434824"/>
                    <a:gd name="connsiteX121" fmla="*/ 435376 w 607639"/>
                    <a:gd name="connsiteY121" fmla="*/ 252845 h 434824"/>
                    <a:gd name="connsiteX122" fmla="*/ 526519 w 607639"/>
                    <a:gd name="connsiteY122" fmla="*/ 161850 h 434824"/>
                    <a:gd name="connsiteX123" fmla="*/ 444543 w 607639"/>
                    <a:gd name="connsiteY123" fmla="*/ 71300 h 434824"/>
                    <a:gd name="connsiteX124" fmla="*/ 243085 w 607639"/>
                    <a:gd name="connsiteY124" fmla="*/ 60686 h 434824"/>
                    <a:gd name="connsiteX125" fmla="*/ 263293 w 607639"/>
                    <a:gd name="connsiteY125" fmla="*/ 60686 h 434824"/>
                    <a:gd name="connsiteX126" fmla="*/ 273442 w 607639"/>
                    <a:gd name="connsiteY126" fmla="*/ 70821 h 434824"/>
                    <a:gd name="connsiteX127" fmla="*/ 263293 w 607639"/>
                    <a:gd name="connsiteY127" fmla="*/ 80868 h 434824"/>
                    <a:gd name="connsiteX128" fmla="*/ 243085 w 607639"/>
                    <a:gd name="connsiteY128" fmla="*/ 80868 h 434824"/>
                    <a:gd name="connsiteX129" fmla="*/ 232937 w 607639"/>
                    <a:gd name="connsiteY129" fmla="*/ 70821 h 434824"/>
                    <a:gd name="connsiteX130" fmla="*/ 243085 w 607639"/>
                    <a:gd name="connsiteY130" fmla="*/ 60686 h 434824"/>
                    <a:gd name="connsiteX131" fmla="*/ 70815 w 607639"/>
                    <a:gd name="connsiteY131" fmla="*/ 60686 h 434824"/>
                    <a:gd name="connsiteX132" fmla="*/ 202555 w 607639"/>
                    <a:gd name="connsiteY132" fmla="*/ 60686 h 434824"/>
                    <a:gd name="connsiteX133" fmla="*/ 212614 w 607639"/>
                    <a:gd name="connsiteY133" fmla="*/ 70821 h 434824"/>
                    <a:gd name="connsiteX134" fmla="*/ 202555 w 607639"/>
                    <a:gd name="connsiteY134" fmla="*/ 80868 h 434824"/>
                    <a:gd name="connsiteX135" fmla="*/ 70815 w 607639"/>
                    <a:gd name="connsiteY135" fmla="*/ 80868 h 434824"/>
                    <a:gd name="connsiteX136" fmla="*/ 60757 w 607639"/>
                    <a:gd name="connsiteY136" fmla="*/ 70821 h 434824"/>
                    <a:gd name="connsiteX137" fmla="*/ 70815 w 607639"/>
                    <a:gd name="connsiteY137" fmla="*/ 60686 h 434824"/>
                    <a:gd name="connsiteX138" fmla="*/ 434397 w 607639"/>
                    <a:gd name="connsiteY138" fmla="*/ 50595 h 434824"/>
                    <a:gd name="connsiteX139" fmla="*/ 444543 w 607639"/>
                    <a:gd name="connsiteY139" fmla="*/ 50595 h 434824"/>
                    <a:gd name="connsiteX140" fmla="*/ 444543 w 607639"/>
                    <a:gd name="connsiteY140" fmla="*/ 50950 h 434824"/>
                    <a:gd name="connsiteX141" fmla="*/ 546812 w 607639"/>
                    <a:gd name="connsiteY141" fmla="*/ 161850 h 434824"/>
                    <a:gd name="connsiteX142" fmla="*/ 435376 w 607639"/>
                    <a:gd name="connsiteY142" fmla="*/ 273017 h 434824"/>
                    <a:gd name="connsiteX143" fmla="*/ 325808 w 607639"/>
                    <a:gd name="connsiteY143" fmla="*/ 182022 h 434824"/>
                    <a:gd name="connsiteX144" fmla="*/ 325007 w 607639"/>
                    <a:gd name="connsiteY144" fmla="*/ 182022 h 434824"/>
                    <a:gd name="connsiteX145" fmla="*/ 324028 w 607639"/>
                    <a:gd name="connsiteY145" fmla="*/ 172958 h 434824"/>
                    <a:gd name="connsiteX146" fmla="*/ 323049 w 607639"/>
                    <a:gd name="connsiteY146" fmla="*/ 161850 h 434824"/>
                    <a:gd name="connsiteX147" fmla="*/ 434397 w 607639"/>
                    <a:gd name="connsiteY147" fmla="*/ 50595 h 434824"/>
                    <a:gd name="connsiteX148" fmla="*/ 50644 w 607639"/>
                    <a:gd name="connsiteY148" fmla="*/ 20262 h 434824"/>
                    <a:gd name="connsiteX149" fmla="*/ 40497 w 607639"/>
                    <a:gd name="connsiteY149" fmla="*/ 30303 h 434824"/>
                    <a:gd name="connsiteX150" fmla="*/ 40497 w 607639"/>
                    <a:gd name="connsiteY150" fmla="*/ 363997 h 434824"/>
                    <a:gd name="connsiteX151" fmla="*/ 222780 w 607639"/>
                    <a:gd name="connsiteY151" fmla="*/ 363997 h 434824"/>
                    <a:gd name="connsiteX152" fmla="*/ 232927 w 607639"/>
                    <a:gd name="connsiteY152" fmla="*/ 374128 h 434824"/>
                    <a:gd name="connsiteX153" fmla="*/ 232927 w 607639"/>
                    <a:gd name="connsiteY153" fmla="*/ 384259 h 434824"/>
                    <a:gd name="connsiteX154" fmla="*/ 374712 w 607639"/>
                    <a:gd name="connsiteY154" fmla="*/ 384259 h 434824"/>
                    <a:gd name="connsiteX155" fmla="*/ 374712 w 607639"/>
                    <a:gd name="connsiteY155" fmla="*/ 374128 h 434824"/>
                    <a:gd name="connsiteX156" fmla="*/ 384859 w 607639"/>
                    <a:gd name="connsiteY156" fmla="*/ 363997 h 434824"/>
                    <a:gd name="connsiteX157" fmla="*/ 567142 w 607639"/>
                    <a:gd name="connsiteY157" fmla="*/ 363997 h 434824"/>
                    <a:gd name="connsiteX158" fmla="*/ 567142 w 607639"/>
                    <a:gd name="connsiteY158" fmla="*/ 30303 h 434824"/>
                    <a:gd name="connsiteX159" fmla="*/ 556995 w 607639"/>
                    <a:gd name="connsiteY159" fmla="*/ 20262 h 434824"/>
                    <a:gd name="connsiteX160" fmla="*/ 50644 w 607639"/>
                    <a:gd name="connsiteY160" fmla="*/ 0 h 434824"/>
                    <a:gd name="connsiteX161" fmla="*/ 556995 w 607639"/>
                    <a:gd name="connsiteY161" fmla="*/ 0 h 434824"/>
                    <a:gd name="connsiteX162" fmla="*/ 587346 w 607639"/>
                    <a:gd name="connsiteY162" fmla="*/ 30303 h 434824"/>
                    <a:gd name="connsiteX163" fmla="*/ 587346 w 607639"/>
                    <a:gd name="connsiteY163" fmla="*/ 363997 h 434824"/>
                    <a:gd name="connsiteX164" fmla="*/ 597493 w 607639"/>
                    <a:gd name="connsiteY164" fmla="*/ 363997 h 434824"/>
                    <a:gd name="connsiteX165" fmla="*/ 607639 w 607639"/>
                    <a:gd name="connsiteY165" fmla="*/ 374128 h 434824"/>
                    <a:gd name="connsiteX166" fmla="*/ 607639 w 607639"/>
                    <a:gd name="connsiteY166" fmla="*/ 404432 h 434824"/>
                    <a:gd name="connsiteX167" fmla="*/ 577199 w 607639"/>
                    <a:gd name="connsiteY167" fmla="*/ 434824 h 434824"/>
                    <a:gd name="connsiteX168" fmla="*/ 30351 w 607639"/>
                    <a:gd name="connsiteY168" fmla="*/ 434824 h 434824"/>
                    <a:gd name="connsiteX169" fmla="*/ 0 w 607639"/>
                    <a:gd name="connsiteY169" fmla="*/ 404432 h 434824"/>
                    <a:gd name="connsiteX170" fmla="*/ 0 w 607639"/>
                    <a:gd name="connsiteY170" fmla="*/ 374128 h 434824"/>
                    <a:gd name="connsiteX171" fmla="*/ 10146 w 607639"/>
                    <a:gd name="connsiteY171" fmla="*/ 363997 h 434824"/>
                    <a:gd name="connsiteX172" fmla="*/ 20293 w 607639"/>
                    <a:gd name="connsiteY172" fmla="*/ 363997 h 434824"/>
                    <a:gd name="connsiteX173" fmla="*/ 20293 w 607639"/>
                    <a:gd name="connsiteY173" fmla="*/ 30303 h 434824"/>
                    <a:gd name="connsiteX174" fmla="*/ 50644 w 607639"/>
                    <a:gd name="connsiteY174" fmla="*/ 0 h 43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607639" h="434824">
                      <a:moveTo>
                        <a:pt x="20293" y="384259"/>
                      </a:moveTo>
                      <a:lnTo>
                        <a:pt x="20293" y="404432"/>
                      </a:lnTo>
                      <a:cubicBezTo>
                        <a:pt x="20293" y="410475"/>
                        <a:pt x="24298" y="414562"/>
                        <a:pt x="30351" y="414562"/>
                      </a:cubicBezTo>
                      <a:lnTo>
                        <a:pt x="577199" y="414562"/>
                      </a:lnTo>
                      <a:cubicBezTo>
                        <a:pt x="583341" y="414562"/>
                        <a:pt x="587346" y="410475"/>
                        <a:pt x="587346" y="404432"/>
                      </a:cubicBezTo>
                      <a:lnTo>
                        <a:pt x="587346" y="384259"/>
                      </a:lnTo>
                      <a:lnTo>
                        <a:pt x="577199" y="384259"/>
                      </a:lnTo>
                      <a:lnTo>
                        <a:pt x="394917" y="384259"/>
                      </a:lnTo>
                      <a:lnTo>
                        <a:pt x="394917" y="394301"/>
                      </a:lnTo>
                      <a:cubicBezTo>
                        <a:pt x="394917" y="400433"/>
                        <a:pt x="390911" y="404432"/>
                        <a:pt x="384859" y="404432"/>
                      </a:cubicBezTo>
                      <a:lnTo>
                        <a:pt x="222780" y="404432"/>
                      </a:lnTo>
                      <a:cubicBezTo>
                        <a:pt x="216728" y="404432"/>
                        <a:pt x="212633" y="400433"/>
                        <a:pt x="212633" y="394301"/>
                      </a:cubicBezTo>
                      <a:lnTo>
                        <a:pt x="212633" y="384259"/>
                      </a:lnTo>
                      <a:lnTo>
                        <a:pt x="30351" y="384259"/>
                      </a:lnTo>
                      <a:close/>
                      <a:moveTo>
                        <a:pt x="506365" y="303290"/>
                      </a:moveTo>
                      <a:lnTo>
                        <a:pt x="526573" y="303290"/>
                      </a:lnTo>
                      <a:cubicBezTo>
                        <a:pt x="532715" y="303290"/>
                        <a:pt x="536721" y="307390"/>
                        <a:pt x="536721" y="313452"/>
                      </a:cubicBezTo>
                      <a:cubicBezTo>
                        <a:pt x="536721" y="319513"/>
                        <a:pt x="532715" y="323613"/>
                        <a:pt x="526573" y="323613"/>
                      </a:cubicBezTo>
                      <a:lnTo>
                        <a:pt x="506365" y="323613"/>
                      </a:lnTo>
                      <a:cubicBezTo>
                        <a:pt x="500311" y="323613"/>
                        <a:pt x="496216" y="319513"/>
                        <a:pt x="496216" y="313452"/>
                      </a:cubicBezTo>
                      <a:cubicBezTo>
                        <a:pt x="496216" y="307390"/>
                        <a:pt x="500311" y="303290"/>
                        <a:pt x="506365" y="303290"/>
                      </a:cubicBezTo>
                      <a:close/>
                      <a:moveTo>
                        <a:pt x="334183" y="303290"/>
                      </a:moveTo>
                      <a:lnTo>
                        <a:pt x="465817" y="303290"/>
                      </a:lnTo>
                      <a:cubicBezTo>
                        <a:pt x="471869" y="303290"/>
                        <a:pt x="475963" y="307390"/>
                        <a:pt x="475963" y="313452"/>
                      </a:cubicBezTo>
                      <a:cubicBezTo>
                        <a:pt x="475963" y="319513"/>
                        <a:pt x="471869" y="323613"/>
                        <a:pt x="465817" y="323613"/>
                      </a:cubicBezTo>
                      <a:lnTo>
                        <a:pt x="334183" y="323613"/>
                      </a:lnTo>
                      <a:cubicBezTo>
                        <a:pt x="328041" y="323613"/>
                        <a:pt x="324036" y="319513"/>
                        <a:pt x="324036" y="313452"/>
                      </a:cubicBezTo>
                      <a:cubicBezTo>
                        <a:pt x="324036" y="307390"/>
                        <a:pt x="328041" y="303290"/>
                        <a:pt x="334183" y="303290"/>
                      </a:cubicBezTo>
                      <a:close/>
                      <a:moveTo>
                        <a:pt x="243085" y="303290"/>
                      </a:moveTo>
                      <a:lnTo>
                        <a:pt x="263293" y="303290"/>
                      </a:lnTo>
                      <a:cubicBezTo>
                        <a:pt x="269347" y="303290"/>
                        <a:pt x="273442" y="307390"/>
                        <a:pt x="273442" y="313452"/>
                      </a:cubicBezTo>
                      <a:cubicBezTo>
                        <a:pt x="273442" y="319513"/>
                        <a:pt x="269347" y="323613"/>
                        <a:pt x="263293" y="323613"/>
                      </a:cubicBezTo>
                      <a:lnTo>
                        <a:pt x="243085" y="323613"/>
                      </a:lnTo>
                      <a:cubicBezTo>
                        <a:pt x="236943" y="323613"/>
                        <a:pt x="232937" y="319513"/>
                        <a:pt x="232937" y="313452"/>
                      </a:cubicBezTo>
                      <a:cubicBezTo>
                        <a:pt x="232937" y="307390"/>
                        <a:pt x="236943" y="303290"/>
                        <a:pt x="243085" y="303290"/>
                      </a:cubicBezTo>
                      <a:close/>
                      <a:moveTo>
                        <a:pt x="70815" y="303290"/>
                      </a:moveTo>
                      <a:lnTo>
                        <a:pt x="202555" y="303290"/>
                      </a:lnTo>
                      <a:cubicBezTo>
                        <a:pt x="208608" y="303290"/>
                        <a:pt x="212614" y="307390"/>
                        <a:pt x="212614" y="313452"/>
                      </a:cubicBezTo>
                      <a:cubicBezTo>
                        <a:pt x="212614" y="319513"/>
                        <a:pt x="208608" y="323613"/>
                        <a:pt x="202555" y="323613"/>
                      </a:cubicBezTo>
                      <a:lnTo>
                        <a:pt x="70815" y="323613"/>
                      </a:lnTo>
                      <a:cubicBezTo>
                        <a:pt x="64762" y="323613"/>
                        <a:pt x="60757" y="319513"/>
                        <a:pt x="60757" y="313452"/>
                      </a:cubicBezTo>
                      <a:cubicBezTo>
                        <a:pt x="60757" y="307390"/>
                        <a:pt x="64762" y="303290"/>
                        <a:pt x="70815" y="303290"/>
                      </a:cubicBezTo>
                      <a:close/>
                      <a:moveTo>
                        <a:pt x="202580" y="262856"/>
                      </a:moveTo>
                      <a:lnTo>
                        <a:pt x="263292" y="262856"/>
                      </a:lnTo>
                      <a:cubicBezTo>
                        <a:pt x="269346" y="262856"/>
                        <a:pt x="273441" y="266942"/>
                        <a:pt x="273441" y="272982"/>
                      </a:cubicBezTo>
                      <a:cubicBezTo>
                        <a:pt x="273441" y="279022"/>
                        <a:pt x="269346" y="283108"/>
                        <a:pt x="263292" y="283108"/>
                      </a:cubicBezTo>
                      <a:lnTo>
                        <a:pt x="202580" y="283108"/>
                      </a:lnTo>
                      <a:cubicBezTo>
                        <a:pt x="196438" y="283108"/>
                        <a:pt x="192432" y="279022"/>
                        <a:pt x="192432" y="272982"/>
                      </a:cubicBezTo>
                      <a:cubicBezTo>
                        <a:pt x="192432" y="266942"/>
                        <a:pt x="196438" y="262856"/>
                        <a:pt x="202580" y="262856"/>
                      </a:cubicBezTo>
                      <a:close/>
                      <a:moveTo>
                        <a:pt x="70815" y="262856"/>
                      </a:moveTo>
                      <a:lnTo>
                        <a:pt x="161962" y="262856"/>
                      </a:lnTo>
                      <a:cubicBezTo>
                        <a:pt x="168103" y="262856"/>
                        <a:pt x="172109" y="266942"/>
                        <a:pt x="172109" y="272982"/>
                      </a:cubicBezTo>
                      <a:cubicBezTo>
                        <a:pt x="172109" y="279022"/>
                        <a:pt x="168103" y="283108"/>
                        <a:pt x="161962" y="283108"/>
                      </a:cubicBezTo>
                      <a:lnTo>
                        <a:pt x="70815" y="283108"/>
                      </a:lnTo>
                      <a:cubicBezTo>
                        <a:pt x="64762" y="283108"/>
                        <a:pt x="60757" y="279022"/>
                        <a:pt x="60757" y="272982"/>
                      </a:cubicBezTo>
                      <a:cubicBezTo>
                        <a:pt x="60757" y="266942"/>
                        <a:pt x="64762" y="262856"/>
                        <a:pt x="70815" y="262856"/>
                      </a:cubicBezTo>
                      <a:close/>
                      <a:moveTo>
                        <a:pt x="121482" y="222422"/>
                      </a:moveTo>
                      <a:lnTo>
                        <a:pt x="263292" y="222422"/>
                      </a:lnTo>
                      <a:cubicBezTo>
                        <a:pt x="269346" y="222422"/>
                        <a:pt x="273441" y="226508"/>
                        <a:pt x="273441" y="232548"/>
                      </a:cubicBezTo>
                      <a:cubicBezTo>
                        <a:pt x="273441" y="238588"/>
                        <a:pt x="269346" y="242674"/>
                        <a:pt x="263292" y="242674"/>
                      </a:cubicBezTo>
                      <a:lnTo>
                        <a:pt x="121482" y="242674"/>
                      </a:lnTo>
                      <a:cubicBezTo>
                        <a:pt x="115429" y="242674"/>
                        <a:pt x="111423" y="238588"/>
                        <a:pt x="111423" y="232548"/>
                      </a:cubicBezTo>
                      <a:cubicBezTo>
                        <a:pt x="111423" y="226508"/>
                        <a:pt x="115429" y="222422"/>
                        <a:pt x="121482" y="222422"/>
                      </a:cubicBezTo>
                      <a:close/>
                      <a:moveTo>
                        <a:pt x="70835" y="222422"/>
                      </a:moveTo>
                      <a:lnTo>
                        <a:pt x="81003" y="222422"/>
                      </a:lnTo>
                      <a:cubicBezTo>
                        <a:pt x="87068" y="222422"/>
                        <a:pt x="91171" y="226508"/>
                        <a:pt x="91171" y="232548"/>
                      </a:cubicBezTo>
                      <a:cubicBezTo>
                        <a:pt x="91171" y="238588"/>
                        <a:pt x="87068" y="242674"/>
                        <a:pt x="81003" y="242674"/>
                      </a:cubicBezTo>
                      <a:lnTo>
                        <a:pt x="70835" y="242674"/>
                      </a:lnTo>
                      <a:cubicBezTo>
                        <a:pt x="64770" y="242674"/>
                        <a:pt x="60757" y="238588"/>
                        <a:pt x="60757" y="232548"/>
                      </a:cubicBezTo>
                      <a:cubicBezTo>
                        <a:pt x="60757" y="226508"/>
                        <a:pt x="64770" y="222422"/>
                        <a:pt x="70835" y="222422"/>
                      </a:cubicBezTo>
                      <a:close/>
                      <a:moveTo>
                        <a:pt x="243085" y="181988"/>
                      </a:moveTo>
                      <a:lnTo>
                        <a:pt x="263293" y="181988"/>
                      </a:lnTo>
                      <a:cubicBezTo>
                        <a:pt x="269347" y="181988"/>
                        <a:pt x="273442" y="186074"/>
                        <a:pt x="273442" y="192114"/>
                      </a:cubicBezTo>
                      <a:cubicBezTo>
                        <a:pt x="273442" y="198154"/>
                        <a:pt x="269347" y="202240"/>
                        <a:pt x="263293" y="202240"/>
                      </a:cubicBezTo>
                      <a:lnTo>
                        <a:pt x="243085" y="202240"/>
                      </a:lnTo>
                      <a:cubicBezTo>
                        <a:pt x="236943" y="202240"/>
                        <a:pt x="232937" y="198154"/>
                        <a:pt x="232937" y="192114"/>
                      </a:cubicBezTo>
                      <a:cubicBezTo>
                        <a:pt x="232937" y="186074"/>
                        <a:pt x="236943" y="181988"/>
                        <a:pt x="243085" y="181988"/>
                      </a:cubicBezTo>
                      <a:close/>
                      <a:moveTo>
                        <a:pt x="70815" y="181988"/>
                      </a:moveTo>
                      <a:lnTo>
                        <a:pt x="202555" y="181988"/>
                      </a:lnTo>
                      <a:cubicBezTo>
                        <a:pt x="208608" y="181988"/>
                        <a:pt x="212614" y="186074"/>
                        <a:pt x="212614" y="192114"/>
                      </a:cubicBezTo>
                      <a:cubicBezTo>
                        <a:pt x="212614" y="198154"/>
                        <a:pt x="208608" y="202240"/>
                        <a:pt x="202555" y="202240"/>
                      </a:cubicBezTo>
                      <a:lnTo>
                        <a:pt x="70815" y="202240"/>
                      </a:lnTo>
                      <a:cubicBezTo>
                        <a:pt x="64762" y="202240"/>
                        <a:pt x="60757" y="198154"/>
                        <a:pt x="60757" y="192114"/>
                      </a:cubicBezTo>
                      <a:cubicBezTo>
                        <a:pt x="60757" y="186074"/>
                        <a:pt x="64762" y="181988"/>
                        <a:pt x="70815" y="181988"/>
                      </a:cubicBezTo>
                      <a:close/>
                      <a:moveTo>
                        <a:pt x="202580" y="141554"/>
                      </a:moveTo>
                      <a:lnTo>
                        <a:pt x="263292" y="141554"/>
                      </a:lnTo>
                      <a:cubicBezTo>
                        <a:pt x="269346" y="141554"/>
                        <a:pt x="273441" y="145640"/>
                        <a:pt x="273441" y="151680"/>
                      </a:cubicBezTo>
                      <a:cubicBezTo>
                        <a:pt x="273441" y="157720"/>
                        <a:pt x="269346" y="161806"/>
                        <a:pt x="263292" y="161806"/>
                      </a:cubicBezTo>
                      <a:lnTo>
                        <a:pt x="202580" y="161806"/>
                      </a:lnTo>
                      <a:cubicBezTo>
                        <a:pt x="196438" y="161806"/>
                        <a:pt x="192432" y="157720"/>
                        <a:pt x="192432" y="151680"/>
                      </a:cubicBezTo>
                      <a:cubicBezTo>
                        <a:pt x="192432" y="145640"/>
                        <a:pt x="196438" y="141554"/>
                        <a:pt x="202580" y="141554"/>
                      </a:cubicBezTo>
                      <a:close/>
                      <a:moveTo>
                        <a:pt x="70815" y="141554"/>
                      </a:moveTo>
                      <a:lnTo>
                        <a:pt x="161962" y="141554"/>
                      </a:lnTo>
                      <a:cubicBezTo>
                        <a:pt x="168103" y="141554"/>
                        <a:pt x="172109" y="145640"/>
                        <a:pt x="172109" y="151680"/>
                      </a:cubicBezTo>
                      <a:cubicBezTo>
                        <a:pt x="172109" y="157720"/>
                        <a:pt x="168103" y="161806"/>
                        <a:pt x="161962" y="161806"/>
                      </a:cubicBezTo>
                      <a:lnTo>
                        <a:pt x="70815" y="161806"/>
                      </a:lnTo>
                      <a:cubicBezTo>
                        <a:pt x="64762" y="161806"/>
                        <a:pt x="60757" y="157720"/>
                        <a:pt x="60757" y="151680"/>
                      </a:cubicBezTo>
                      <a:cubicBezTo>
                        <a:pt x="60757" y="145640"/>
                        <a:pt x="64762" y="141554"/>
                        <a:pt x="70815" y="141554"/>
                      </a:cubicBezTo>
                      <a:close/>
                      <a:moveTo>
                        <a:pt x="121482" y="101120"/>
                      </a:moveTo>
                      <a:lnTo>
                        <a:pt x="263292" y="101120"/>
                      </a:lnTo>
                      <a:cubicBezTo>
                        <a:pt x="269346" y="101120"/>
                        <a:pt x="273441" y="105121"/>
                        <a:pt x="273441" y="111255"/>
                      </a:cubicBezTo>
                      <a:cubicBezTo>
                        <a:pt x="273441" y="117301"/>
                        <a:pt x="269346" y="121302"/>
                        <a:pt x="263292" y="121302"/>
                      </a:cubicBezTo>
                      <a:lnTo>
                        <a:pt x="121482" y="121302"/>
                      </a:lnTo>
                      <a:cubicBezTo>
                        <a:pt x="115429" y="121302"/>
                        <a:pt x="111423" y="117301"/>
                        <a:pt x="111423" y="111255"/>
                      </a:cubicBezTo>
                      <a:cubicBezTo>
                        <a:pt x="111423" y="105121"/>
                        <a:pt x="115429" y="101120"/>
                        <a:pt x="121482" y="101120"/>
                      </a:cubicBezTo>
                      <a:close/>
                      <a:moveTo>
                        <a:pt x="70835" y="101120"/>
                      </a:moveTo>
                      <a:lnTo>
                        <a:pt x="81003" y="101120"/>
                      </a:lnTo>
                      <a:cubicBezTo>
                        <a:pt x="87068" y="101120"/>
                        <a:pt x="91171" y="105121"/>
                        <a:pt x="91171" y="111255"/>
                      </a:cubicBezTo>
                      <a:cubicBezTo>
                        <a:pt x="91171" y="117301"/>
                        <a:pt x="87068" y="121302"/>
                        <a:pt x="81003" y="121302"/>
                      </a:cubicBezTo>
                      <a:lnTo>
                        <a:pt x="70835" y="121302"/>
                      </a:lnTo>
                      <a:cubicBezTo>
                        <a:pt x="64770" y="121302"/>
                        <a:pt x="60757" y="117301"/>
                        <a:pt x="60757" y="111255"/>
                      </a:cubicBezTo>
                      <a:cubicBezTo>
                        <a:pt x="60757" y="105121"/>
                        <a:pt x="64770" y="101120"/>
                        <a:pt x="70835" y="101120"/>
                      </a:cubicBezTo>
                      <a:close/>
                      <a:moveTo>
                        <a:pt x="425318" y="71833"/>
                      </a:moveTo>
                      <a:cubicBezTo>
                        <a:pt x="382595" y="76543"/>
                        <a:pt x="348772" y="110577"/>
                        <a:pt x="344678" y="153142"/>
                      </a:cubicBezTo>
                      <a:cubicBezTo>
                        <a:pt x="344678" y="153409"/>
                        <a:pt x="344678" y="153675"/>
                        <a:pt x="344589" y="153942"/>
                      </a:cubicBezTo>
                      <a:cubicBezTo>
                        <a:pt x="344500" y="155097"/>
                        <a:pt x="344411" y="156252"/>
                        <a:pt x="344411" y="157318"/>
                      </a:cubicBezTo>
                      <a:cubicBezTo>
                        <a:pt x="344322" y="158829"/>
                        <a:pt x="344233" y="160340"/>
                        <a:pt x="344233" y="161850"/>
                      </a:cubicBezTo>
                      <a:lnTo>
                        <a:pt x="425318" y="161850"/>
                      </a:lnTo>
                      <a:close/>
                      <a:moveTo>
                        <a:pt x="444543" y="71300"/>
                      </a:moveTo>
                      <a:lnTo>
                        <a:pt x="444543" y="182022"/>
                      </a:lnTo>
                      <a:lnTo>
                        <a:pt x="346547" y="182022"/>
                      </a:lnTo>
                      <a:cubicBezTo>
                        <a:pt x="355626" y="222721"/>
                        <a:pt x="391762" y="252845"/>
                        <a:pt x="435376" y="252845"/>
                      </a:cubicBezTo>
                      <a:cubicBezTo>
                        <a:pt x="486021" y="252845"/>
                        <a:pt x="526519" y="212324"/>
                        <a:pt x="526519" y="161850"/>
                      </a:cubicBezTo>
                      <a:cubicBezTo>
                        <a:pt x="526519" y="114309"/>
                        <a:pt x="490827" y="75743"/>
                        <a:pt x="444543" y="71300"/>
                      </a:cubicBezTo>
                      <a:close/>
                      <a:moveTo>
                        <a:pt x="243085" y="60686"/>
                      </a:moveTo>
                      <a:lnTo>
                        <a:pt x="263293" y="60686"/>
                      </a:lnTo>
                      <a:cubicBezTo>
                        <a:pt x="269347" y="60686"/>
                        <a:pt x="273442" y="64687"/>
                        <a:pt x="273442" y="70821"/>
                      </a:cubicBezTo>
                      <a:cubicBezTo>
                        <a:pt x="273442" y="76867"/>
                        <a:pt x="269347" y="80868"/>
                        <a:pt x="263293" y="80868"/>
                      </a:cubicBezTo>
                      <a:lnTo>
                        <a:pt x="243085" y="80868"/>
                      </a:lnTo>
                      <a:cubicBezTo>
                        <a:pt x="236943" y="80868"/>
                        <a:pt x="232937" y="76867"/>
                        <a:pt x="232937" y="70821"/>
                      </a:cubicBezTo>
                      <a:cubicBezTo>
                        <a:pt x="232937" y="64687"/>
                        <a:pt x="236943" y="60686"/>
                        <a:pt x="243085" y="60686"/>
                      </a:cubicBezTo>
                      <a:close/>
                      <a:moveTo>
                        <a:pt x="70815" y="60686"/>
                      </a:moveTo>
                      <a:lnTo>
                        <a:pt x="202555" y="60686"/>
                      </a:lnTo>
                      <a:cubicBezTo>
                        <a:pt x="208608" y="60686"/>
                        <a:pt x="212614" y="64687"/>
                        <a:pt x="212614" y="70821"/>
                      </a:cubicBezTo>
                      <a:cubicBezTo>
                        <a:pt x="212614" y="76867"/>
                        <a:pt x="208608" y="80868"/>
                        <a:pt x="202555" y="80868"/>
                      </a:cubicBezTo>
                      <a:lnTo>
                        <a:pt x="70815" y="80868"/>
                      </a:lnTo>
                      <a:cubicBezTo>
                        <a:pt x="64762" y="80868"/>
                        <a:pt x="60757" y="76867"/>
                        <a:pt x="60757" y="70821"/>
                      </a:cubicBezTo>
                      <a:cubicBezTo>
                        <a:pt x="60757" y="64687"/>
                        <a:pt x="64762" y="60686"/>
                        <a:pt x="70815" y="60686"/>
                      </a:cubicBezTo>
                      <a:close/>
                      <a:moveTo>
                        <a:pt x="434397" y="50595"/>
                      </a:moveTo>
                      <a:lnTo>
                        <a:pt x="444543" y="50595"/>
                      </a:lnTo>
                      <a:lnTo>
                        <a:pt x="444543" y="50950"/>
                      </a:lnTo>
                      <a:cubicBezTo>
                        <a:pt x="502042" y="55571"/>
                        <a:pt x="546812" y="103201"/>
                        <a:pt x="546812" y="161850"/>
                      </a:cubicBezTo>
                      <a:cubicBezTo>
                        <a:pt x="546812" y="223521"/>
                        <a:pt x="497146" y="273017"/>
                        <a:pt x="435376" y="273017"/>
                      </a:cubicBezTo>
                      <a:cubicBezTo>
                        <a:pt x="380548" y="273017"/>
                        <a:pt x="335332" y="234007"/>
                        <a:pt x="325808" y="182022"/>
                      </a:cubicBezTo>
                      <a:lnTo>
                        <a:pt x="325007" y="182022"/>
                      </a:lnTo>
                      <a:lnTo>
                        <a:pt x="324028" y="172958"/>
                      </a:lnTo>
                      <a:cubicBezTo>
                        <a:pt x="324028" y="168871"/>
                        <a:pt x="323049" y="165849"/>
                        <a:pt x="323049" y="161850"/>
                      </a:cubicBezTo>
                      <a:cubicBezTo>
                        <a:pt x="323049" y="100180"/>
                        <a:pt x="372626" y="50595"/>
                        <a:pt x="434397" y="50595"/>
                      </a:cubicBezTo>
                      <a:close/>
                      <a:moveTo>
                        <a:pt x="50644" y="20262"/>
                      </a:moveTo>
                      <a:cubicBezTo>
                        <a:pt x="44591" y="20262"/>
                        <a:pt x="40497" y="24261"/>
                        <a:pt x="40497" y="30303"/>
                      </a:cubicBezTo>
                      <a:lnTo>
                        <a:pt x="40497" y="363997"/>
                      </a:lnTo>
                      <a:lnTo>
                        <a:pt x="222780" y="363997"/>
                      </a:lnTo>
                      <a:cubicBezTo>
                        <a:pt x="228832" y="363997"/>
                        <a:pt x="232927" y="368085"/>
                        <a:pt x="232927" y="374128"/>
                      </a:cubicBezTo>
                      <a:lnTo>
                        <a:pt x="232927" y="384259"/>
                      </a:lnTo>
                      <a:lnTo>
                        <a:pt x="374712" y="384259"/>
                      </a:lnTo>
                      <a:lnTo>
                        <a:pt x="374712" y="374128"/>
                      </a:lnTo>
                      <a:cubicBezTo>
                        <a:pt x="374712" y="368085"/>
                        <a:pt x="378718" y="363997"/>
                        <a:pt x="384859" y="363997"/>
                      </a:cubicBezTo>
                      <a:lnTo>
                        <a:pt x="567142" y="363997"/>
                      </a:lnTo>
                      <a:lnTo>
                        <a:pt x="567142" y="30303"/>
                      </a:lnTo>
                      <a:cubicBezTo>
                        <a:pt x="567142" y="24261"/>
                        <a:pt x="563048" y="20262"/>
                        <a:pt x="556995" y="20262"/>
                      </a:cubicBezTo>
                      <a:close/>
                      <a:moveTo>
                        <a:pt x="50644" y="0"/>
                      </a:moveTo>
                      <a:lnTo>
                        <a:pt x="556995" y="0"/>
                      </a:lnTo>
                      <a:cubicBezTo>
                        <a:pt x="574173" y="0"/>
                        <a:pt x="587346" y="13152"/>
                        <a:pt x="587346" y="30303"/>
                      </a:cubicBezTo>
                      <a:lnTo>
                        <a:pt x="587346" y="363997"/>
                      </a:lnTo>
                      <a:lnTo>
                        <a:pt x="597493" y="363997"/>
                      </a:lnTo>
                      <a:cubicBezTo>
                        <a:pt x="603545" y="363997"/>
                        <a:pt x="607639" y="368085"/>
                        <a:pt x="607639" y="374128"/>
                      </a:cubicBezTo>
                      <a:lnTo>
                        <a:pt x="607639" y="404432"/>
                      </a:lnTo>
                      <a:cubicBezTo>
                        <a:pt x="607639" y="421672"/>
                        <a:pt x="594466" y="434824"/>
                        <a:pt x="577199" y="434824"/>
                      </a:cubicBezTo>
                      <a:lnTo>
                        <a:pt x="30351" y="434824"/>
                      </a:lnTo>
                      <a:cubicBezTo>
                        <a:pt x="13173" y="434824"/>
                        <a:pt x="0" y="421672"/>
                        <a:pt x="0" y="404432"/>
                      </a:cubicBezTo>
                      <a:lnTo>
                        <a:pt x="0" y="374128"/>
                      </a:lnTo>
                      <a:cubicBezTo>
                        <a:pt x="0" y="368085"/>
                        <a:pt x="4094" y="363997"/>
                        <a:pt x="10146" y="363997"/>
                      </a:cubicBezTo>
                      <a:lnTo>
                        <a:pt x="20293" y="363997"/>
                      </a:lnTo>
                      <a:lnTo>
                        <a:pt x="20293" y="30303"/>
                      </a:lnTo>
                      <a:cubicBezTo>
                        <a:pt x="20293" y="13152"/>
                        <a:pt x="33377" y="0"/>
                        <a:pt x="50644" y="0"/>
                      </a:cubicBezTo>
                      <a:close/>
                    </a:path>
                  </a:pathLst>
                </a:custGeom>
                <a:solidFill>
                  <a:schemeClr val="bg1"/>
                </a:solidFill>
                <a:ln>
                  <a:noFill/>
                </a:ln>
              </p:spPr>
              <p:txBody>
                <a:bodyPr anchor="ctr"/>
                <a:lstStyle/>
                <a:p>
                  <a:pPr algn="ctr"/>
                  <a:endParaRPr/>
                </a:p>
              </p:txBody>
            </p:sp>
          </p:grpSp>
          <p:sp>
            <p:nvSpPr>
              <p:cNvPr id="30" name="îşļïḍè"/>
              <p:cNvSpPr/>
              <p:nvPr/>
            </p:nvSpPr>
            <p:spPr bwMode="auto">
              <a:xfrm>
                <a:off x="12267" y="6175"/>
                <a:ext cx="2368" cy="1460"/>
              </a:xfrm>
              <a:prstGeom prst="rect">
                <a:avLst/>
              </a:prstGeom>
              <a:noFill/>
              <a:ln>
                <a:noFill/>
              </a:ln>
            </p:spPr>
            <p:txBody>
              <a:bodyPr wrap="none" lIns="0" tIns="0" rIns="0" bIns="0" anchor="ctr">
                <a:normAutofit/>
              </a:bodyPr>
              <a:lstStyle/>
              <a:p>
                <a:pPr algn="ctr"/>
                <a:r>
                  <a:rPr lang="en-US" sz="3600" smtClean="0">
                    <a:solidFill>
                      <a:schemeClr val="accent3"/>
                    </a:solidFill>
                    <a:latin typeface="Impact" panose="020B0806030902050204" pitchFamily="34" charset="0"/>
                  </a:rPr>
                  <a:t>4854</a:t>
                </a:r>
                <a:r>
                  <a:rPr lang="en-US" sz="2780" smtClean="0">
                    <a:solidFill>
                      <a:schemeClr val="accent3"/>
                    </a:solidFill>
                    <a:latin typeface="长城大黑体" panose="02010609000101010101" charset="0"/>
                    <a:ea typeface="长城大黑体" panose="02010609000101010101" charset="0"/>
                    <a:sym typeface="+mn-ea"/>
                  </a:rPr>
                  <a:t>人</a:t>
                </a:r>
              </a:p>
            </p:txBody>
          </p:sp>
          <p:sp>
            <p:nvSpPr>
              <p:cNvPr id="33" name="ïşlïḓè"/>
              <p:cNvSpPr txBox="1"/>
              <p:nvPr/>
            </p:nvSpPr>
            <p:spPr bwMode="auto">
              <a:xfrm>
                <a:off x="14824" y="6363"/>
                <a:ext cx="3020" cy="508"/>
              </a:xfrm>
              <a:prstGeom prst="rect">
                <a:avLst/>
              </a:prstGeom>
              <a:noFill/>
              <a:ln w="9525">
                <a:noFill/>
                <a:miter lim="800000"/>
              </a:ln>
              <a:extLst>
                <a:ext uri="{909E8E84-426E-40DD-AFC4-6F175D3DCCD1}">
                  <a14:hiddenFill xmlns:a14="http://schemas.microsoft.com/office/drawing/2010/main" xmlns="">
                    <a:solidFill>
                      <a:srgbClr val="FFFFFF"/>
                    </a:solidFill>
                  </a14:hiddenFill>
                </a:ext>
              </a:extLst>
            </p:spPr>
            <p:txBody>
              <a:bodyPr wrap="none" lIns="90000">
                <a:noAutofit/>
              </a:bodyPr>
              <a:lstStyle/>
              <a:p>
                <a:pPr algn="l" eaLnBrk="1" hangingPunct="1">
                  <a:spcBef>
                    <a:spcPct val="0"/>
                  </a:spcBef>
                  <a:buFontTx/>
                  <a:buNone/>
                </a:pPr>
                <a:r>
                  <a:rPr lang="zh-CN" altLang="en-US" sz="2000" b="1" dirty="0" smtClean="0">
                    <a:solidFill>
                      <a:schemeClr val="accent3"/>
                    </a:solidFill>
                    <a:ea typeface="微软雅黑" panose="020B0503020204020204" pitchFamily="34" charset="-122"/>
                  </a:rPr>
                  <a:t>就业年龄段</a:t>
                </a:r>
              </a:p>
              <a:p>
                <a:pPr algn="l" eaLnBrk="1" hangingPunct="1">
                  <a:spcBef>
                    <a:spcPct val="0"/>
                  </a:spcBef>
                  <a:buFontTx/>
                  <a:buNone/>
                </a:pPr>
                <a:r>
                  <a:rPr lang="zh-CN" altLang="en-US" sz="2000" b="1" dirty="0" smtClean="0">
                    <a:solidFill>
                      <a:schemeClr val="accent3"/>
                    </a:solidFill>
                    <a:ea typeface="微软雅黑" panose="020B0503020204020204" pitchFamily="34" charset="-122"/>
                  </a:rPr>
                  <a:t>持证残疾人</a:t>
                </a:r>
              </a:p>
            </p:txBody>
          </p:sp>
          <p:cxnSp>
            <p:nvCxnSpPr>
              <p:cNvPr id="34" name="直接连接符 33"/>
              <p:cNvCxnSpPr/>
              <p:nvPr/>
            </p:nvCxnSpPr>
            <p:spPr>
              <a:xfrm>
                <a:off x="14636" y="6369"/>
                <a:ext cx="0" cy="1124"/>
              </a:xfrm>
              <a:prstGeom prst="line">
                <a:avLst/>
              </a:prstGeom>
              <a:ln w="3175" cap="rnd">
                <a:solidFill>
                  <a:schemeClr val="tx1">
                    <a:lumMod val="20000"/>
                    <a:lumOff val="80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25" name="iṡļidê"/>
              <p:cNvSpPr/>
              <p:nvPr/>
            </p:nvSpPr>
            <p:spPr bwMode="auto">
              <a:xfrm>
                <a:off x="11954" y="4331"/>
                <a:ext cx="2073" cy="1460"/>
              </a:xfrm>
              <a:prstGeom prst="rect">
                <a:avLst/>
              </a:prstGeom>
              <a:noFill/>
              <a:ln>
                <a:noFill/>
              </a:ln>
            </p:spPr>
            <p:txBody>
              <a:bodyPr wrap="none" lIns="0" tIns="0" rIns="0" bIns="0" anchor="ctr">
                <a:normAutofit lnSpcReduction="10000"/>
              </a:bodyPr>
              <a:lstStyle/>
              <a:p>
                <a:pPr algn="ctr"/>
                <a:r>
                  <a:rPr lang="en-US" sz="3600" smtClean="0">
                    <a:solidFill>
                      <a:schemeClr val="accent2"/>
                    </a:solidFill>
                    <a:latin typeface="Impact" panose="020B0806030902050204" pitchFamily="34" charset="0"/>
                  </a:rPr>
                  <a:t>1.34 </a:t>
                </a:r>
                <a:r>
                  <a:rPr lang="en-US" sz="2500" smtClean="0">
                    <a:solidFill>
                      <a:schemeClr val="accent2"/>
                    </a:solidFill>
                    <a:latin typeface="长城大黑体" panose="02010609000101010101" charset="0"/>
                    <a:ea typeface="长城大黑体" panose="02010609000101010101" charset="0"/>
                  </a:rPr>
                  <a:t>万人</a:t>
                </a:r>
              </a:p>
            </p:txBody>
          </p:sp>
          <p:sp>
            <p:nvSpPr>
              <p:cNvPr id="28" name="išḷïḓé"/>
              <p:cNvSpPr txBox="1"/>
              <p:nvPr/>
            </p:nvSpPr>
            <p:spPr bwMode="auto">
              <a:xfrm>
                <a:off x="14659" y="4815"/>
                <a:ext cx="2706" cy="508"/>
              </a:xfrm>
              <a:prstGeom prst="rect">
                <a:avLst/>
              </a:prstGeom>
              <a:noFill/>
              <a:ln w="9525">
                <a:noFill/>
                <a:miter lim="800000"/>
              </a:ln>
              <a:extLst>
                <a:ext uri="{909E8E84-426E-40DD-AFC4-6F175D3DCCD1}">
                  <a14:hiddenFill xmlns:a14="http://schemas.microsoft.com/office/drawing/2010/main" xmlns="">
                    <a:solidFill>
                      <a:srgbClr val="FFFFFF"/>
                    </a:solidFill>
                  </a14:hiddenFill>
                </a:ext>
              </a:extLst>
            </p:spPr>
            <p:txBody>
              <a:bodyPr wrap="none" lIns="90000">
                <a:noAutofit/>
              </a:bodyPr>
              <a:lstStyle/>
              <a:p>
                <a:pPr algn="l" eaLnBrk="1" hangingPunct="1">
                  <a:spcBef>
                    <a:spcPct val="0"/>
                  </a:spcBef>
                  <a:buFontTx/>
                  <a:buNone/>
                </a:pPr>
                <a:r>
                  <a:rPr lang="zh-CN" altLang="en-US" sz="2000" b="1" dirty="0" smtClean="0">
                    <a:solidFill>
                      <a:schemeClr val="accent2"/>
                    </a:solidFill>
                    <a:ea typeface="微软雅黑" panose="020B0503020204020204" pitchFamily="34" charset="-122"/>
                  </a:rPr>
                  <a:t>全区有持证残疾人</a:t>
                </a:r>
              </a:p>
            </p:txBody>
          </p:sp>
          <p:cxnSp>
            <p:nvCxnSpPr>
              <p:cNvPr id="29" name="直接连接符 28"/>
              <p:cNvCxnSpPr/>
              <p:nvPr/>
            </p:nvCxnSpPr>
            <p:spPr>
              <a:xfrm>
                <a:off x="14375" y="4544"/>
                <a:ext cx="0" cy="1124"/>
              </a:xfrm>
              <a:prstGeom prst="line">
                <a:avLst/>
              </a:prstGeom>
              <a:ln w="3175" cap="rnd">
                <a:solidFill>
                  <a:schemeClr val="tx1">
                    <a:lumMod val="20000"/>
                    <a:lumOff val="80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23" name="ísļiďè"/>
              <p:cNvSpPr txBox="1"/>
              <p:nvPr/>
            </p:nvSpPr>
            <p:spPr bwMode="auto">
              <a:xfrm>
                <a:off x="14270" y="8375"/>
                <a:ext cx="3020" cy="508"/>
              </a:xfrm>
              <a:prstGeom prst="rect">
                <a:avLst/>
              </a:prstGeom>
              <a:noFill/>
              <a:ln w="9525">
                <a:noFill/>
                <a:miter lim="800000"/>
              </a:ln>
              <a:extLst>
                <a:ext uri="{909E8E84-426E-40DD-AFC4-6F175D3DCCD1}">
                  <a14:hiddenFill xmlns:a14="http://schemas.microsoft.com/office/drawing/2010/main" xmlns="">
                    <a:solidFill>
                      <a:srgbClr val="FFFFFF"/>
                    </a:solidFill>
                  </a14:hiddenFill>
                </a:ext>
              </a:extLst>
            </p:spPr>
            <p:txBody>
              <a:bodyPr wrap="none" lIns="90000">
                <a:noAutofit/>
              </a:bodyPr>
              <a:lstStyle/>
              <a:p>
                <a:pPr algn="l" eaLnBrk="1" hangingPunct="1">
                  <a:spcBef>
                    <a:spcPct val="0"/>
                  </a:spcBef>
                  <a:buFontTx/>
                  <a:buNone/>
                </a:pPr>
                <a:r>
                  <a:rPr lang="zh-CN" altLang="en-US" sz="1900" b="1" dirty="0" smtClean="0">
                    <a:solidFill>
                      <a:schemeClr val="accent4"/>
                    </a:solidFill>
                    <a:ea typeface="微软雅黑" panose="020B0503020204020204" pitchFamily="34" charset="-122"/>
                  </a:rPr>
                  <a:t>初中以下文化</a:t>
                </a:r>
              </a:p>
            </p:txBody>
          </p:sp>
          <p:cxnSp>
            <p:nvCxnSpPr>
              <p:cNvPr id="24" name="直接连接符 23"/>
              <p:cNvCxnSpPr/>
              <p:nvPr/>
            </p:nvCxnSpPr>
            <p:spPr>
              <a:xfrm>
                <a:off x="14094" y="8050"/>
                <a:ext cx="0" cy="1124"/>
              </a:xfrm>
              <a:prstGeom prst="line">
                <a:avLst/>
              </a:prstGeom>
              <a:ln w="3175" cap="rnd">
                <a:solidFill>
                  <a:schemeClr val="tx1">
                    <a:lumMod val="20000"/>
                    <a:lumOff val="80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2022" y="5961"/>
                <a:ext cx="5347" cy="0"/>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2022" y="7769"/>
                <a:ext cx="5347" cy="0"/>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sp>
        <p:nvSpPr>
          <p:cNvPr id="17" name="íslíḑê"/>
          <p:cNvSpPr txBox="1"/>
          <p:nvPr/>
        </p:nvSpPr>
        <p:spPr>
          <a:xfrm>
            <a:off x="1141095" y="5351780"/>
            <a:ext cx="3215640" cy="476250"/>
          </a:xfrm>
          <a:prstGeom prst="rect">
            <a:avLst/>
          </a:prstGeom>
          <a:noFill/>
        </p:spPr>
        <p:txBody>
          <a:bodyPr wrap="square" lIns="90000" tIns="46800" rIns="90000" bIns="46800" anchor="ctr">
            <a:normAutofit/>
          </a:bodyPr>
          <a:lstStyle/>
          <a:p>
            <a:r>
              <a:rPr lang="zh-CN" altLang="en-US" sz="2000" b="1" dirty="0" smtClean="0">
                <a:ea typeface="微软雅黑" panose="020B0503020204020204" pitchFamily="34" charset="-122"/>
              </a:rPr>
              <a:t>就业需求类别中</a:t>
            </a:r>
          </a:p>
        </p:txBody>
      </p:sp>
      <p:sp>
        <p:nvSpPr>
          <p:cNvPr id="19" name="ïṣliḑè"/>
          <p:cNvSpPr txBox="1"/>
          <p:nvPr/>
        </p:nvSpPr>
        <p:spPr>
          <a:xfrm>
            <a:off x="3472815" y="4882515"/>
            <a:ext cx="8018145" cy="1376045"/>
          </a:xfrm>
          <a:prstGeom prst="rect">
            <a:avLst/>
          </a:prstGeom>
          <a:noFill/>
        </p:spPr>
        <p:txBody>
          <a:bodyPr wrap="square" lIns="90000" tIns="46800" rIns="90000" bIns="46800" anchor="ctr">
            <a:noAutofit/>
          </a:bodyPr>
          <a:lstStyle/>
          <a:p>
            <a:pPr fontAlgn="auto">
              <a:lnSpc>
                <a:spcPts val="2500"/>
              </a:lnSpc>
            </a:pPr>
            <a:r>
              <a:rPr dirty="0" smtClean="0">
                <a:ea typeface="微软雅黑" panose="020B0503020204020204" pitchFamily="34" charset="-122"/>
              </a:rPr>
              <a:t>职业技能培训需求20人，职业介绍需求2人，农村实用技术培训需求30人，</a:t>
            </a:r>
          </a:p>
          <a:p>
            <a:pPr fontAlgn="auto">
              <a:lnSpc>
                <a:spcPts val="2500"/>
              </a:lnSpc>
            </a:pPr>
            <a:r>
              <a:rPr dirty="0" smtClean="0">
                <a:ea typeface="微软雅黑" panose="020B0503020204020204" pitchFamily="34" charset="-122"/>
              </a:rPr>
              <a:t>资金信贷扶持需求6人，零就业家庭就业帮扶需求15人，其他帮扶需求10人。</a:t>
            </a:r>
          </a:p>
        </p:txBody>
      </p:sp>
    </p:spTree>
  </p:cSld>
  <p:clrMapOvr>
    <a:masterClrMapping/>
  </p:clrMapOvr>
  <mc:AlternateContent xmlns:mc="http://schemas.openxmlformats.org/markup-compatibility/2006">
    <mc:Choice xmlns:p14="http://schemas.microsoft.com/office/powerpoint/2010/main" xmlns="" Requires="p14">
      <p:transition spd="slow" p14:dur="2500" advTm="0">
        <p:checker/>
      </p:transition>
    </mc:Choice>
    <mc:Fallback>
      <p:transition spd="slow" advTm="0">
        <p:checker/>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2203450" y="595630"/>
            <a:ext cx="7649845" cy="58356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zh-CN" altLang="en-US" sz="3200" b="1" dirty="0" smtClean="0">
                <a:solidFill>
                  <a:schemeClr val="accent4"/>
                </a:solidFill>
                <a:effectLst/>
                <a:latin typeface="微软雅黑" panose="020B0503020204020204" pitchFamily="34" charset="-122"/>
                <a:ea typeface="微软雅黑" panose="020B0503020204020204" pitchFamily="34" charset="-122"/>
              </a:rPr>
              <a:t>残疾人就业培训需求呈现以下特点</a:t>
            </a:r>
          </a:p>
        </p:txBody>
      </p:sp>
      <p:sp>
        <p:nvSpPr>
          <p:cNvPr id="4" name="íşlïḓê"/>
          <p:cNvSpPr/>
          <p:nvPr/>
        </p:nvSpPr>
        <p:spPr>
          <a:xfrm>
            <a:off x="1070610" y="3818255"/>
            <a:ext cx="5041265" cy="2160270"/>
          </a:xfrm>
          <a:prstGeom prst="rect">
            <a:avLst/>
          </a:prstGeom>
          <a:blipFill>
            <a:blip r:embed="rId3"/>
            <a:srcRect/>
            <a:stretch>
              <a:fillRect t="-29369" b="-29024"/>
            </a:stretch>
          </a:blipFill>
          <a:ln w="12700" cap="flat" cmpd="sng" algn="ctr">
            <a:noFill/>
            <a:prstDash val="solid"/>
            <a:miter lim="800000"/>
          </a:ln>
          <a:effectLst/>
          <a:extLst>
            <a:ext uri="{91240B29-F687-4F45-9708-019B960494DF}">
              <a14:hiddenLine xmlns:a14="http://schemas.microsoft.com/office/drawing/2010/main" xmlns=""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5" name="iṧḻiḍè"/>
          <p:cNvSpPr/>
          <p:nvPr/>
        </p:nvSpPr>
        <p:spPr>
          <a:xfrm>
            <a:off x="1070610" y="1657985"/>
            <a:ext cx="5041265" cy="2160270"/>
          </a:xfrm>
          <a:prstGeom prst="rect">
            <a:avLst/>
          </a:prstGeom>
          <a:blipFill rotWithShape="1">
            <a:blip r:embed="rId4"/>
            <a:srcRect/>
            <a:stretch>
              <a:fillRect t="-23970" b="-23690"/>
            </a:stretch>
          </a:blipFill>
          <a:ln w="12700" cap="flat" cmpd="sng" algn="ctr">
            <a:noFill/>
            <a:prstDash val="solid"/>
            <a:miter lim="800000"/>
          </a:ln>
          <a:effectLst/>
          <a:extLst>
            <a:ext uri="{91240B29-F687-4F45-9708-019B960494DF}">
              <a14:hiddenLine xmlns:a14="http://schemas.microsoft.com/office/drawing/2010/main" xmlns=""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6" name="íṡḷíḋé"/>
          <p:cNvSpPr/>
          <p:nvPr/>
        </p:nvSpPr>
        <p:spPr>
          <a:xfrm>
            <a:off x="1070610" y="3818255"/>
            <a:ext cx="2517775" cy="216027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7" name="îsļïḑè"/>
          <p:cNvSpPr/>
          <p:nvPr/>
        </p:nvSpPr>
        <p:spPr>
          <a:xfrm>
            <a:off x="3594100" y="1657985"/>
            <a:ext cx="2517775" cy="216027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8" name="íSḻïḍe"/>
          <p:cNvSpPr/>
          <p:nvPr/>
        </p:nvSpPr>
        <p:spPr>
          <a:xfrm>
            <a:off x="6111875" y="1657985"/>
            <a:ext cx="2517775" cy="4320540"/>
          </a:xfrm>
          <a:prstGeom prst="rect">
            <a:avLst/>
          </a:prstGeom>
          <a:blipFill>
            <a:blip r:embed="rId5"/>
            <a:srcRect/>
            <a:stretch>
              <a:fillRect l="-86062" r="-85149"/>
            </a:stretch>
          </a:blipFill>
          <a:ln w="12700" cap="flat" cmpd="sng" algn="ctr">
            <a:noFill/>
            <a:prstDash val="solid"/>
            <a:miter lim="800000"/>
          </a:ln>
          <a:effectLst/>
          <a:extLst>
            <a:ext uri="{91240B29-F687-4F45-9708-019B960494DF}">
              <a14:hiddenLine xmlns:a14="http://schemas.microsoft.com/office/drawing/2010/main" xmlns=""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9" name="í$ḷíḍé"/>
          <p:cNvSpPr/>
          <p:nvPr/>
        </p:nvSpPr>
        <p:spPr>
          <a:xfrm>
            <a:off x="6111875" y="3818255"/>
            <a:ext cx="2517775" cy="216027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3" name="išḻiḋe"/>
          <p:cNvSpPr txBox="1"/>
          <p:nvPr/>
        </p:nvSpPr>
        <p:spPr>
          <a:xfrm>
            <a:off x="1219835" y="4791710"/>
            <a:ext cx="2211070" cy="827405"/>
          </a:xfrm>
          <a:prstGeom prst="rect">
            <a:avLst/>
          </a:prstGeom>
          <a:noFill/>
        </p:spPr>
        <p:txBody>
          <a:bodyPr wrap="square" lIns="90000" tIns="46800" rIns="90000" bIns="46800" anchor="t">
            <a:noAutofit/>
          </a:bodyPr>
          <a:lstStyle/>
          <a:p>
            <a:pPr algn="ctr" defTabSz="914400">
              <a:lnSpc>
                <a:spcPct val="120000"/>
              </a:lnSpc>
              <a:spcBef>
                <a:spcPct val="0"/>
              </a:spcBef>
              <a:defRPr/>
            </a:pPr>
            <a:r>
              <a:rPr lang="zh-CN" altLang="en-US" sz="1400" dirty="0" smtClean="0">
                <a:solidFill>
                  <a:schemeClr val="bg1"/>
                </a:solidFill>
                <a:ea typeface="微软雅黑" panose="020B0503020204020204" pitchFamily="34" charset="-122"/>
              </a:rPr>
              <a:t>全区就业年龄段持证残人初中以下文化有3441人，占比达70.88%。</a:t>
            </a:r>
          </a:p>
        </p:txBody>
      </p:sp>
      <p:sp>
        <p:nvSpPr>
          <p:cNvPr id="24" name="ï$ľiḋè"/>
          <p:cNvSpPr/>
          <p:nvPr/>
        </p:nvSpPr>
        <p:spPr>
          <a:xfrm>
            <a:off x="1169670" y="4425315"/>
            <a:ext cx="2451735" cy="366395"/>
          </a:xfrm>
          <a:prstGeom prst="rect">
            <a:avLst/>
          </a:prstGeom>
        </p:spPr>
        <p:txBody>
          <a:bodyPr wrap="none" lIns="90000" tIns="46800" rIns="90000" bIns="46800" anchor="b">
            <a:noAutofit/>
          </a:bodyPr>
          <a:lstStyle/>
          <a:p>
            <a:pPr lvl="0" algn="ctr" defTabSz="914400">
              <a:spcBef>
                <a:spcPct val="0"/>
              </a:spcBef>
              <a:defRPr/>
            </a:pPr>
            <a:r>
              <a:rPr lang="zh-CN" altLang="en-US" b="1" dirty="0" smtClean="0">
                <a:solidFill>
                  <a:schemeClr val="bg1"/>
                </a:solidFill>
                <a:ea typeface="微软雅黑" panose="020B0503020204020204" pitchFamily="34" charset="-122"/>
              </a:rPr>
              <a:t>文化程度偏低</a:t>
            </a:r>
          </a:p>
        </p:txBody>
      </p:sp>
      <p:sp>
        <p:nvSpPr>
          <p:cNvPr id="21" name="iṧḷïďé"/>
          <p:cNvSpPr txBox="1"/>
          <p:nvPr/>
        </p:nvSpPr>
        <p:spPr>
          <a:xfrm>
            <a:off x="3627120" y="2642870"/>
            <a:ext cx="2451735" cy="725170"/>
          </a:xfrm>
          <a:prstGeom prst="rect">
            <a:avLst/>
          </a:prstGeom>
          <a:noFill/>
        </p:spPr>
        <p:txBody>
          <a:bodyPr wrap="square" lIns="90000" tIns="46800" rIns="90000" bIns="46800" anchor="t">
            <a:normAutofit/>
          </a:bodyPr>
          <a:lstStyle/>
          <a:p>
            <a:pPr algn="ctr" defTabSz="914400">
              <a:lnSpc>
                <a:spcPct val="120000"/>
              </a:lnSpc>
              <a:spcBef>
                <a:spcPct val="0"/>
              </a:spcBef>
              <a:defRPr/>
            </a:pPr>
            <a:r>
              <a:rPr lang="zh-CN" altLang="en-US" sz="1100" dirty="0" smtClean="0">
                <a:solidFill>
                  <a:schemeClr val="bg1"/>
                </a:solidFill>
                <a:ea typeface="微软雅黑" panose="020B0503020204020204" pitchFamily="34" charset="-122"/>
              </a:rPr>
              <a:t>需要参加职业技能培训和农村实用技术培训的对象50人，占残疾人就业年龄段持证残疾人总数1.03%。</a:t>
            </a:r>
          </a:p>
        </p:txBody>
      </p:sp>
      <p:sp>
        <p:nvSpPr>
          <p:cNvPr id="22" name="ïṡľïḍé"/>
          <p:cNvSpPr/>
          <p:nvPr/>
        </p:nvSpPr>
        <p:spPr>
          <a:xfrm>
            <a:off x="3627120" y="2322195"/>
            <a:ext cx="2451735" cy="320675"/>
          </a:xfrm>
          <a:prstGeom prst="rect">
            <a:avLst/>
          </a:prstGeom>
        </p:spPr>
        <p:txBody>
          <a:bodyPr wrap="none" lIns="90000" tIns="46800" rIns="90000" bIns="46800" anchor="b">
            <a:noAutofit/>
          </a:bodyPr>
          <a:lstStyle/>
          <a:p>
            <a:pPr lvl="0" algn="ctr" defTabSz="914400">
              <a:spcBef>
                <a:spcPct val="0"/>
              </a:spcBef>
              <a:defRPr/>
            </a:pPr>
            <a:r>
              <a:rPr lang="zh-CN" altLang="en-US" sz="1700" b="1" dirty="0" smtClean="0">
                <a:solidFill>
                  <a:schemeClr val="bg1"/>
                </a:solidFill>
                <a:ea typeface="微软雅黑" panose="020B0503020204020204" pitchFamily="34" charset="-122"/>
              </a:rPr>
              <a:t>职业培训需求不强烈</a:t>
            </a:r>
          </a:p>
        </p:txBody>
      </p:sp>
      <p:sp>
        <p:nvSpPr>
          <p:cNvPr id="19" name="iśľîḑe"/>
          <p:cNvSpPr txBox="1"/>
          <p:nvPr/>
        </p:nvSpPr>
        <p:spPr>
          <a:xfrm>
            <a:off x="6144895" y="4893945"/>
            <a:ext cx="2451735" cy="725170"/>
          </a:xfrm>
          <a:prstGeom prst="rect">
            <a:avLst/>
          </a:prstGeom>
          <a:noFill/>
        </p:spPr>
        <p:txBody>
          <a:bodyPr wrap="square" lIns="90000" tIns="46800" rIns="90000" bIns="46800" anchor="t">
            <a:noAutofit/>
          </a:bodyPr>
          <a:lstStyle/>
          <a:p>
            <a:pPr algn="ctr" defTabSz="914400">
              <a:lnSpc>
                <a:spcPct val="120000"/>
              </a:lnSpc>
              <a:spcBef>
                <a:spcPct val="0"/>
              </a:spcBef>
              <a:defRPr/>
            </a:pPr>
            <a:r>
              <a:rPr lang="zh-CN" altLang="en-US" sz="1200" dirty="0" smtClean="0">
                <a:solidFill>
                  <a:schemeClr val="bg1"/>
                </a:solidFill>
                <a:ea typeface="微软雅黑" panose="020B0503020204020204" pitchFamily="34" charset="-122"/>
              </a:rPr>
              <a:t>需要依靠职业介绍、资金扶持、信贷扶持、就业帮扶的对象有23人，占残疾人就业年龄段持证残疾人总数的0.47%。</a:t>
            </a:r>
          </a:p>
        </p:txBody>
      </p:sp>
      <p:sp>
        <p:nvSpPr>
          <p:cNvPr id="20" name="îşḻidè"/>
          <p:cNvSpPr/>
          <p:nvPr/>
        </p:nvSpPr>
        <p:spPr>
          <a:xfrm>
            <a:off x="6144895" y="4573270"/>
            <a:ext cx="2451735" cy="320675"/>
          </a:xfrm>
          <a:prstGeom prst="rect">
            <a:avLst/>
          </a:prstGeom>
        </p:spPr>
        <p:txBody>
          <a:bodyPr wrap="none" lIns="90000" tIns="46800" rIns="90000" bIns="46800" anchor="b">
            <a:noAutofit/>
          </a:bodyPr>
          <a:lstStyle/>
          <a:p>
            <a:pPr lvl="0" algn="ctr" defTabSz="914400">
              <a:spcBef>
                <a:spcPct val="0"/>
              </a:spcBef>
              <a:defRPr/>
            </a:pPr>
            <a:r>
              <a:rPr lang="zh-CN" altLang="en-US" b="1" dirty="0" smtClean="0">
                <a:solidFill>
                  <a:schemeClr val="bg1"/>
                </a:solidFill>
                <a:ea typeface="微软雅黑" panose="020B0503020204020204" pitchFamily="34" charset="-122"/>
              </a:rPr>
              <a:t>就业依赖思想严重</a:t>
            </a:r>
          </a:p>
        </p:txBody>
      </p:sp>
      <p:sp>
        <p:nvSpPr>
          <p:cNvPr id="14" name="íṥliḑe"/>
          <p:cNvSpPr/>
          <p:nvPr/>
        </p:nvSpPr>
        <p:spPr>
          <a:xfrm>
            <a:off x="2077720" y="3597910"/>
            <a:ext cx="503555" cy="478155"/>
          </a:xfrm>
          <a:prstGeom prst="ellips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fontScale="82500"/>
          </a:bodyPr>
          <a:lstStyle/>
          <a:p>
            <a:pPr algn="ctr"/>
            <a:r>
              <a:rPr lang="en-US" altLang="zh-CN" dirty="0" smtClean="0">
                <a:latin typeface="Impact" panose="020B0806030902050204" pitchFamily="34" charset="0"/>
                <a:ea typeface="微软雅黑" panose="020B0503020204020204" pitchFamily="34" charset="-122"/>
              </a:rPr>
              <a:t>01</a:t>
            </a:r>
            <a:endParaRPr lang="en-US" altLang="zh-CN" dirty="0">
              <a:latin typeface="Impact" panose="020B0806030902050204" pitchFamily="34" charset="0"/>
              <a:ea typeface="微软雅黑" panose="020B0503020204020204" pitchFamily="34" charset="-122"/>
            </a:endParaRPr>
          </a:p>
        </p:txBody>
      </p:sp>
      <p:sp>
        <p:nvSpPr>
          <p:cNvPr id="15" name="íṡļide"/>
          <p:cNvSpPr/>
          <p:nvPr/>
        </p:nvSpPr>
        <p:spPr>
          <a:xfrm>
            <a:off x="4601210" y="3597910"/>
            <a:ext cx="503555" cy="478155"/>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fontScale="82500"/>
          </a:bodyPr>
          <a:lstStyle/>
          <a:p>
            <a:pPr algn="ctr"/>
            <a:r>
              <a:rPr lang="en-US" altLang="zh-CN" dirty="0" smtClean="0">
                <a:latin typeface="Impact" panose="020B0806030902050204" pitchFamily="34" charset="0"/>
                <a:ea typeface="微软雅黑" panose="020B0503020204020204" pitchFamily="34" charset="-122"/>
              </a:rPr>
              <a:t>02</a:t>
            </a:r>
            <a:endParaRPr lang="en-US" altLang="zh-CN" dirty="0">
              <a:latin typeface="Impact" panose="020B0806030902050204" pitchFamily="34" charset="0"/>
              <a:ea typeface="微软雅黑" panose="020B0503020204020204" pitchFamily="34" charset="-122"/>
            </a:endParaRPr>
          </a:p>
        </p:txBody>
      </p:sp>
      <p:sp>
        <p:nvSpPr>
          <p:cNvPr id="16" name="ïsļíḑè"/>
          <p:cNvSpPr/>
          <p:nvPr/>
        </p:nvSpPr>
        <p:spPr>
          <a:xfrm>
            <a:off x="7118985" y="3597910"/>
            <a:ext cx="503555" cy="478155"/>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fontScale="82500"/>
          </a:bodyPr>
          <a:lstStyle/>
          <a:p>
            <a:pPr algn="ctr"/>
            <a:r>
              <a:rPr lang="en-US" altLang="zh-CN" dirty="0" smtClean="0">
                <a:latin typeface="Impact" panose="020B0806030902050204" pitchFamily="34" charset="0"/>
                <a:ea typeface="微软雅黑" panose="020B0503020204020204" pitchFamily="34" charset="-122"/>
              </a:rPr>
              <a:t>03</a:t>
            </a:r>
            <a:endParaRPr lang="en-US" altLang="zh-CN" dirty="0">
              <a:latin typeface="Impact" panose="020B0806030902050204" pitchFamily="34" charset="0"/>
              <a:ea typeface="微软雅黑" panose="020B0503020204020204" pitchFamily="34" charset="-122"/>
            </a:endParaRPr>
          </a:p>
        </p:txBody>
      </p:sp>
      <p:sp>
        <p:nvSpPr>
          <p:cNvPr id="33" name="íşlïḓê"/>
          <p:cNvSpPr/>
          <p:nvPr/>
        </p:nvSpPr>
        <p:spPr>
          <a:xfrm>
            <a:off x="8613775" y="1657350"/>
            <a:ext cx="2522855" cy="4321175"/>
          </a:xfrm>
          <a:prstGeom prst="rect">
            <a:avLst/>
          </a:prstGeom>
          <a:blipFill rotWithShape="1">
            <a:blip r:embed="rId6"/>
            <a:srcRect/>
            <a:stretch>
              <a:fillRect t="-29369" b="-29024"/>
            </a:stretch>
          </a:blipFill>
          <a:ln w="12700" cap="flat" cmpd="sng" algn="ctr">
            <a:noFill/>
            <a:prstDash val="solid"/>
            <a:miter lim="800000"/>
          </a:ln>
          <a:effectLst/>
          <a:extLst>
            <a:ext uri="{91240B29-F687-4F45-9708-019B960494DF}">
              <a14:hiddenLine xmlns:a14="http://schemas.microsoft.com/office/drawing/2010/main" xmlns=""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6" name="îsļïḑè"/>
          <p:cNvSpPr/>
          <p:nvPr/>
        </p:nvSpPr>
        <p:spPr>
          <a:xfrm>
            <a:off x="8618855" y="1657985"/>
            <a:ext cx="2517775" cy="216027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43" name="iṧḷïďé"/>
          <p:cNvSpPr txBox="1"/>
          <p:nvPr/>
        </p:nvSpPr>
        <p:spPr>
          <a:xfrm>
            <a:off x="8651875" y="2642870"/>
            <a:ext cx="2451735" cy="725170"/>
          </a:xfrm>
          <a:prstGeom prst="rect">
            <a:avLst/>
          </a:prstGeom>
          <a:noFill/>
        </p:spPr>
        <p:txBody>
          <a:bodyPr wrap="square" lIns="90000" tIns="46800" rIns="90000" bIns="46800" anchor="t">
            <a:noAutofit/>
          </a:bodyPr>
          <a:lstStyle/>
          <a:p>
            <a:pPr algn="ctr" defTabSz="914400">
              <a:lnSpc>
                <a:spcPct val="120000"/>
              </a:lnSpc>
              <a:spcBef>
                <a:spcPct val="0"/>
              </a:spcBef>
              <a:defRPr/>
            </a:pPr>
            <a:r>
              <a:rPr lang="zh-CN" altLang="en-US" sz="1400" dirty="0" smtClean="0">
                <a:solidFill>
                  <a:schemeClr val="bg1"/>
                </a:solidFill>
                <a:ea typeface="微软雅黑" panose="020B0503020204020204" pitchFamily="34" charset="-122"/>
              </a:rPr>
              <a:t>就业培训需求不明确的残疾人有50人，占比达1.03%。</a:t>
            </a:r>
          </a:p>
        </p:txBody>
      </p:sp>
      <p:sp>
        <p:nvSpPr>
          <p:cNvPr id="44" name="ïṡľïḍé"/>
          <p:cNvSpPr/>
          <p:nvPr/>
        </p:nvSpPr>
        <p:spPr>
          <a:xfrm>
            <a:off x="8651875" y="2322195"/>
            <a:ext cx="2451735" cy="320675"/>
          </a:xfrm>
          <a:prstGeom prst="rect">
            <a:avLst/>
          </a:prstGeom>
        </p:spPr>
        <p:txBody>
          <a:bodyPr wrap="none" lIns="90000" tIns="46800" rIns="90000" bIns="46800" anchor="b">
            <a:noAutofit/>
          </a:bodyPr>
          <a:lstStyle/>
          <a:p>
            <a:pPr lvl="0" algn="ctr" defTabSz="914400">
              <a:spcBef>
                <a:spcPct val="0"/>
              </a:spcBef>
              <a:defRPr/>
            </a:pPr>
            <a:r>
              <a:rPr lang="zh-CN" altLang="en-US" sz="1700" b="1" dirty="0" smtClean="0">
                <a:solidFill>
                  <a:schemeClr val="bg1"/>
                </a:solidFill>
                <a:ea typeface="微软雅黑" panose="020B0503020204020204" pitchFamily="34" charset="-122"/>
              </a:rPr>
              <a:t>就业培训目标不明确</a:t>
            </a:r>
          </a:p>
        </p:txBody>
      </p:sp>
      <p:sp>
        <p:nvSpPr>
          <p:cNvPr id="49" name="íṡļide"/>
          <p:cNvSpPr/>
          <p:nvPr/>
        </p:nvSpPr>
        <p:spPr>
          <a:xfrm>
            <a:off x="9625965" y="3597910"/>
            <a:ext cx="503555" cy="478155"/>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fontScale="82500"/>
          </a:bodyPr>
          <a:lstStyle/>
          <a:p>
            <a:pPr algn="ctr"/>
            <a:r>
              <a:rPr lang="en-US" altLang="zh-CN" dirty="0" smtClean="0">
                <a:latin typeface="Impact" panose="020B0806030902050204" pitchFamily="34" charset="0"/>
                <a:ea typeface="微软雅黑" panose="020B0503020204020204" pitchFamily="34" charset="-122"/>
              </a:rPr>
              <a:t>04</a:t>
            </a:r>
            <a:endParaRPr lang="en-US" altLang="zh-CN" dirty="0">
              <a:latin typeface="Impact" panose="020B0806030902050204"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xmlns="" Requires="p14">
      <p:transition spd="slow" p14:dur="2500" advTm="0">
        <p:checker/>
      </p:transition>
    </mc:Choice>
    <mc:Fallback>
      <p:transition spd="slow" advTm="0">
        <p:checker/>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xmlns="" val="0"/>
              </a:ext>
            </a:extLst>
          </a:blip>
          <a:srcRect t="21164" b="8353"/>
          <a:stretch>
            <a:fillRect/>
          </a:stretch>
        </p:blipFill>
        <p:spPr>
          <a:xfrm>
            <a:off x="0" y="526019"/>
            <a:ext cx="12192000" cy="5729638"/>
          </a:xfrm>
          <a:prstGeom prst="rect">
            <a:avLst/>
          </a:prstGeom>
        </p:spPr>
      </p:pic>
      <p:sp>
        <p:nvSpPr>
          <p:cNvPr id="4" name="矩形 3"/>
          <p:cNvSpPr/>
          <p:nvPr/>
        </p:nvSpPr>
        <p:spPr>
          <a:xfrm>
            <a:off x="0" y="1702645"/>
            <a:ext cx="10711543" cy="3452710"/>
          </a:xfrm>
          <a:prstGeom prst="rect">
            <a:avLst/>
          </a:prstGeom>
          <a:solidFill>
            <a:schemeClr val="accent4">
              <a:lumMod val="40000"/>
              <a:lumOff val="6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5" name="文本框 4"/>
          <p:cNvSpPr txBox="1"/>
          <p:nvPr/>
        </p:nvSpPr>
        <p:spPr>
          <a:xfrm>
            <a:off x="966723" y="3613518"/>
            <a:ext cx="6569619" cy="829945"/>
          </a:xfrm>
          <a:prstGeom prst="rect">
            <a:avLst/>
          </a:prstGeom>
          <a:noFill/>
        </p:spPr>
        <p:txBody>
          <a:bodyPr wrap="square" rtlCol="0">
            <a:spAutoFit/>
          </a:bodyPr>
          <a:lstStyle/>
          <a:p>
            <a:r>
              <a:rPr lang="zh-CN" altLang="en-US" sz="4800" b="1" dirty="0">
                <a:solidFill>
                  <a:schemeClr val="bg1"/>
                </a:solidFill>
                <a:latin typeface="微软雅黑" panose="020B0503020204020204" pitchFamily="34" charset="-122"/>
                <a:ea typeface="微软雅黑" panose="020B0503020204020204" pitchFamily="34" charset="-122"/>
              </a:rPr>
              <a:t>残疾人就业面临的困难</a:t>
            </a:r>
          </a:p>
        </p:txBody>
      </p:sp>
      <p:cxnSp>
        <p:nvCxnSpPr>
          <p:cNvPr id="6" name="直接连接符 5"/>
          <p:cNvCxnSpPr/>
          <p:nvPr/>
        </p:nvCxnSpPr>
        <p:spPr>
          <a:xfrm flipV="1">
            <a:off x="1056343" y="3429000"/>
            <a:ext cx="6480000"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966724" y="2292670"/>
            <a:ext cx="6569619" cy="1015663"/>
          </a:xfrm>
          <a:prstGeom prst="rect">
            <a:avLst/>
          </a:prstGeom>
          <a:noFill/>
        </p:spPr>
        <p:txBody>
          <a:bodyPr wrap="square" rtlCol="0">
            <a:spAutoFit/>
          </a:bodyPr>
          <a:lstStyle/>
          <a:p>
            <a:r>
              <a:rPr lang="zh-CN" altLang="en-US" sz="6000" b="1" dirty="0" smtClean="0">
                <a:solidFill>
                  <a:schemeClr val="bg1"/>
                </a:solidFill>
                <a:latin typeface="微软雅黑" panose="020B0503020204020204" pitchFamily="34" charset="-122"/>
                <a:ea typeface="微软雅黑" panose="020B0503020204020204" pitchFamily="34" charset="-122"/>
              </a:rPr>
              <a:t>第</a:t>
            </a:r>
            <a:r>
              <a:rPr lang="zh-CN" altLang="en-US" sz="6000" b="1" dirty="0">
                <a:solidFill>
                  <a:schemeClr val="bg1"/>
                </a:solidFill>
                <a:latin typeface="微软雅黑" panose="020B0503020204020204" pitchFamily="34" charset="-122"/>
                <a:ea typeface="微软雅黑" panose="020B0503020204020204" pitchFamily="34" charset="-122"/>
              </a:rPr>
              <a:t>二</a:t>
            </a:r>
            <a:r>
              <a:rPr lang="zh-CN" altLang="en-US" sz="6000" b="1" dirty="0" smtClean="0">
                <a:solidFill>
                  <a:schemeClr val="bg1"/>
                </a:solidFill>
                <a:latin typeface="微软雅黑" panose="020B0503020204020204" pitchFamily="34" charset="-122"/>
                <a:ea typeface="微软雅黑" panose="020B0503020204020204" pitchFamily="34" charset="-122"/>
              </a:rPr>
              <a:t>章</a:t>
            </a:r>
            <a:endParaRPr lang="zh-CN" altLang="en-US" sz="6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xmlns="" Requires="p14">
      <p:transition spd="slow" p14:dur="2500" advTm="0">
        <p:checker/>
      </p:transition>
    </mc:Choice>
    <mc:Fallback>
      <p:transition spd="slow"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2500"/>
                            </p:stCondLst>
                            <p:childTnLst>
                              <p:par>
                                <p:cTn id="13" presetID="42"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par>
                          <p:cTn id="18" fill="hold">
                            <p:stCondLst>
                              <p:cond delay="3500"/>
                            </p:stCondLst>
                            <p:childTnLst>
                              <p:par>
                                <p:cTn id="19" presetID="47"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ïş1ïdê"/>
          <p:cNvSpPr/>
          <p:nvPr/>
        </p:nvSpPr>
        <p:spPr>
          <a:xfrm>
            <a:off x="6321425" y="2092960"/>
            <a:ext cx="1920875" cy="1919605"/>
          </a:xfrm>
          <a:custGeom>
            <a:avLst/>
            <a:gdLst>
              <a:gd name="connsiteX0" fmla="*/ 692680 w 1385360"/>
              <a:gd name="connsiteY0" fmla="*/ 0 h 1385360"/>
              <a:gd name="connsiteX1" fmla="*/ 1385360 w 1385360"/>
              <a:gd name="connsiteY1" fmla="*/ 692679 h 1385360"/>
              <a:gd name="connsiteX2" fmla="*/ 692680 w 1385360"/>
              <a:gd name="connsiteY2" fmla="*/ 1385360 h 1385360"/>
              <a:gd name="connsiteX3" fmla="*/ 0 w 1385360"/>
              <a:gd name="connsiteY3" fmla="*/ 692680 h 1385360"/>
            </a:gdLst>
            <a:ahLst/>
            <a:cxnLst>
              <a:cxn ang="0">
                <a:pos x="connsiteX0" y="connsiteY0"/>
              </a:cxn>
              <a:cxn ang="0">
                <a:pos x="connsiteX1" y="connsiteY1"/>
              </a:cxn>
              <a:cxn ang="0">
                <a:pos x="connsiteX2" y="connsiteY2"/>
              </a:cxn>
              <a:cxn ang="0">
                <a:pos x="connsiteX3" y="connsiteY3"/>
              </a:cxn>
            </a:cxnLst>
            <a:rect l="l" t="t" r="r" b="b"/>
            <a:pathLst>
              <a:path w="1385360" h="1385360">
                <a:moveTo>
                  <a:pt x="692680" y="0"/>
                </a:moveTo>
                <a:lnTo>
                  <a:pt x="1385360" y="692679"/>
                </a:lnTo>
                <a:lnTo>
                  <a:pt x="692680" y="1385360"/>
                </a:lnTo>
                <a:lnTo>
                  <a:pt x="0" y="692680"/>
                </a:lnTo>
                <a:close/>
              </a:path>
            </a:pathLst>
          </a:cu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defRPr/>
            </a:pPr>
            <a:endParaRPr lang="zh-CN" altLang="en-US" sz="2000" dirty="0">
              <a:solidFill>
                <a:srgbClr val="FFFFFF"/>
              </a:solidFill>
              <a:ea typeface="微软雅黑" panose="020B0503020204020204" pitchFamily="34" charset="-122"/>
            </a:endParaRPr>
          </a:p>
        </p:txBody>
      </p:sp>
      <p:sp>
        <p:nvSpPr>
          <p:cNvPr id="21" name="ïsļîde"/>
          <p:cNvSpPr/>
          <p:nvPr/>
        </p:nvSpPr>
        <p:spPr>
          <a:xfrm>
            <a:off x="3958590" y="2073910"/>
            <a:ext cx="1920875" cy="1919605"/>
          </a:xfrm>
          <a:custGeom>
            <a:avLst/>
            <a:gdLst>
              <a:gd name="connsiteX0" fmla="*/ 692680 w 1385360"/>
              <a:gd name="connsiteY0" fmla="*/ 0 h 1385360"/>
              <a:gd name="connsiteX1" fmla="*/ 1385360 w 1385360"/>
              <a:gd name="connsiteY1" fmla="*/ 692679 h 1385360"/>
              <a:gd name="connsiteX2" fmla="*/ 692680 w 1385360"/>
              <a:gd name="connsiteY2" fmla="*/ 1385360 h 1385360"/>
              <a:gd name="connsiteX3" fmla="*/ 0 w 1385360"/>
              <a:gd name="connsiteY3" fmla="*/ 692680 h 1385360"/>
            </a:gdLst>
            <a:ahLst/>
            <a:cxnLst>
              <a:cxn ang="0">
                <a:pos x="connsiteX0" y="connsiteY0"/>
              </a:cxn>
              <a:cxn ang="0">
                <a:pos x="connsiteX1" y="connsiteY1"/>
              </a:cxn>
              <a:cxn ang="0">
                <a:pos x="connsiteX2" y="connsiteY2"/>
              </a:cxn>
              <a:cxn ang="0">
                <a:pos x="connsiteX3" y="connsiteY3"/>
              </a:cxn>
            </a:cxnLst>
            <a:rect l="l" t="t" r="r" b="b"/>
            <a:pathLst>
              <a:path w="1385360" h="1385360">
                <a:moveTo>
                  <a:pt x="692680" y="0"/>
                </a:moveTo>
                <a:lnTo>
                  <a:pt x="1385360" y="692679"/>
                </a:lnTo>
                <a:lnTo>
                  <a:pt x="692680" y="1385360"/>
                </a:lnTo>
                <a:lnTo>
                  <a:pt x="0" y="692680"/>
                </a:lnTo>
                <a:close/>
              </a:path>
            </a:pathLst>
          </a:custGeom>
          <a:blipFill rotWithShape="1">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defRPr/>
            </a:pPr>
            <a:endParaRPr lang="zh-CN" altLang="en-US" sz="2000" dirty="0">
              <a:solidFill>
                <a:srgbClr val="FFFFFF"/>
              </a:solidFill>
              <a:ea typeface="微软雅黑" panose="020B0503020204020204" pitchFamily="34" charset="-122"/>
            </a:endParaRPr>
          </a:p>
        </p:txBody>
      </p:sp>
      <p:sp>
        <p:nvSpPr>
          <p:cNvPr id="22" name="îsľiḋe"/>
          <p:cNvSpPr/>
          <p:nvPr/>
        </p:nvSpPr>
        <p:spPr>
          <a:xfrm>
            <a:off x="1588135" y="2088515"/>
            <a:ext cx="1918335" cy="1918970"/>
          </a:xfrm>
          <a:custGeom>
            <a:avLst/>
            <a:gdLst>
              <a:gd name="connsiteX0" fmla="*/ 692680 w 1385360"/>
              <a:gd name="connsiteY0" fmla="*/ 0 h 1385360"/>
              <a:gd name="connsiteX1" fmla="*/ 1385360 w 1385360"/>
              <a:gd name="connsiteY1" fmla="*/ 692679 h 1385360"/>
              <a:gd name="connsiteX2" fmla="*/ 692680 w 1385360"/>
              <a:gd name="connsiteY2" fmla="*/ 1385360 h 1385360"/>
              <a:gd name="connsiteX3" fmla="*/ 0 w 1385360"/>
              <a:gd name="connsiteY3" fmla="*/ 692680 h 1385360"/>
            </a:gdLst>
            <a:ahLst/>
            <a:cxnLst>
              <a:cxn ang="0">
                <a:pos x="connsiteX0" y="connsiteY0"/>
              </a:cxn>
              <a:cxn ang="0">
                <a:pos x="connsiteX1" y="connsiteY1"/>
              </a:cxn>
              <a:cxn ang="0">
                <a:pos x="connsiteX2" y="connsiteY2"/>
              </a:cxn>
              <a:cxn ang="0">
                <a:pos x="connsiteX3" y="connsiteY3"/>
              </a:cxn>
            </a:cxnLst>
            <a:rect l="l" t="t" r="r" b="b"/>
            <a:pathLst>
              <a:path w="1385360" h="1385360">
                <a:moveTo>
                  <a:pt x="692680" y="0"/>
                </a:moveTo>
                <a:lnTo>
                  <a:pt x="1385360" y="692679"/>
                </a:lnTo>
                <a:lnTo>
                  <a:pt x="692680" y="1385360"/>
                </a:lnTo>
                <a:lnTo>
                  <a:pt x="0" y="692680"/>
                </a:lnTo>
                <a:close/>
              </a:path>
            </a:pathLst>
          </a:custGeom>
          <a:blipFill rotWithShape="1">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defRPr/>
            </a:pPr>
            <a:endParaRPr lang="zh-CN" altLang="en-US" sz="2000" dirty="0">
              <a:solidFill>
                <a:srgbClr val="FFFFFF"/>
              </a:solidFill>
              <a:ea typeface="微软雅黑" panose="020B0503020204020204" pitchFamily="34" charset="-122"/>
            </a:endParaRPr>
          </a:p>
        </p:txBody>
      </p:sp>
      <p:sp>
        <p:nvSpPr>
          <p:cNvPr id="23" name="îṥľïďê"/>
          <p:cNvSpPr/>
          <p:nvPr/>
        </p:nvSpPr>
        <p:spPr bwMode="auto">
          <a:xfrm>
            <a:off x="1375410" y="1868805"/>
            <a:ext cx="4516755" cy="2357755"/>
          </a:xfrm>
          <a:custGeom>
            <a:avLst/>
            <a:gdLst/>
            <a:ahLst/>
            <a:cxnLst>
              <a:cxn ang="0">
                <a:pos x="1558" y="337"/>
              </a:cxn>
              <a:cxn ang="0">
                <a:pos x="1221" y="0"/>
              </a:cxn>
              <a:cxn ang="0">
                <a:pos x="407" y="814"/>
              </a:cxn>
              <a:cxn ang="0">
                <a:pos x="0" y="407"/>
              </a:cxn>
              <a:cxn ang="0">
                <a:pos x="402" y="5"/>
              </a:cxn>
              <a:cxn ang="0">
                <a:pos x="734" y="337"/>
              </a:cxn>
            </a:cxnLst>
            <a:rect l="0" t="0" r="r" b="b"/>
            <a:pathLst>
              <a:path w="1558" h="814">
                <a:moveTo>
                  <a:pt x="1558" y="337"/>
                </a:moveTo>
                <a:lnTo>
                  <a:pt x="1221" y="0"/>
                </a:lnTo>
                <a:lnTo>
                  <a:pt x="407" y="814"/>
                </a:lnTo>
                <a:lnTo>
                  <a:pt x="0" y="407"/>
                </a:lnTo>
                <a:lnTo>
                  <a:pt x="402" y="5"/>
                </a:lnTo>
                <a:lnTo>
                  <a:pt x="734" y="337"/>
                </a:lnTo>
              </a:path>
            </a:pathLst>
          </a:custGeom>
          <a:noFill/>
          <a:ln w="25400" cap="flat" cmpd="sng">
            <a:solidFill>
              <a:schemeClr val="accent1"/>
            </a:solidFill>
            <a:prstDash val="solid"/>
            <a:round/>
          </a:ln>
          <a:effectLst/>
        </p:spPr>
        <p:txBody>
          <a:bodyPr anchor="ctr"/>
          <a:lstStyle/>
          <a:p>
            <a:pPr algn="ctr"/>
            <a:endParaRPr/>
          </a:p>
        </p:txBody>
      </p:sp>
      <p:sp>
        <p:nvSpPr>
          <p:cNvPr id="27" name="ïśliďé"/>
          <p:cNvSpPr/>
          <p:nvPr/>
        </p:nvSpPr>
        <p:spPr>
          <a:xfrm>
            <a:off x="3921760" y="1863090"/>
            <a:ext cx="4335145" cy="2374265"/>
          </a:xfrm>
          <a:custGeom>
            <a:avLst/>
            <a:gdLst>
              <a:gd name="connsiteX0" fmla="*/ 0 w 3902075"/>
              <a:gd name="connsiteY0" fmla="*/ 1047871 h 2096659"/>
              <a:gd name="connsiteX1" fmla="*/ 1019175 w 3902075"/>
              <a:gd name="connsiteY1" fmla="*/ 2067046 h 2096659"/>
              <a:gd name="connsiteX2" fmla="*/ 3063875 w 3902075"/>
              <a:gd name="connsiteY2" fmla="*/ 25521 h 2096659"/>
              <a:gd name="connsiteX3" fmla="*/ 3902075 w 3902075"/>
              <a:gd name="connsiteY3" fmla="*/ 866896 h 2096659"/>
              <a:gd name="connsiteX4" fmla="*/ 3902075 w 3902075"/>
              <a:gd name="connsiteY4" fmla="*/ 866896 h 2096659"/>
              <a:gd name="connsiteX0-1" fmla="*/ 0 w 3902075"/>
              <a:gd name="connsiteY0-2" fmla="*/ 1047871 h 2096659"/>
              <a:gd name="connsiteX1-3" fmla="*/ 1019175 w 3902075"/>
              <a:gd name="connsiteY1-4" fmla="*/ 2067046 h 2096659"/>
              <a:gd name="connsiteX2-5" fmla="*/ 3063875 w 3902075"/>
              <a:gd name="connsiteY2-6" fmla="*/ 25521 h 2096659"/>
              <a:gd name="connsiteX3-7" fmla="*/ 3902075 w 3902075"/>
              <a:gd name="connsiteY3-8" fmla="*/ 866896 h 2096659"/>
              <a:gd name="connsiteX4-9" fmla="*/ 3902075 w 3902075"/>
              <a:gd name="connsiteY4-10" fmla="*/ 866896 h 2096659"/>
              <a:gd name="connsiteX0-11" fmla="*/ 0 w 3902075"/>
              <a:gd name="connsiteY0-12" fmla="*/ 1047871 h 2067046"/>
              <a:gd name="connsiteX1-13" fmla="*/ 1019175 w 3902075"/>
              <a:gd name="connsiteY1-14" fmla="*/ 2067046 h 2067046"/>
              <a:gd name="connsiteX2-15" fmla="*/ 3063875 w 3902075"/>
              <a:gd name="connsiteY2-16" fmla="*/ 25521 h 2067046"/>
              <a:gd name="connsiteX3-17" fmla="*/ 3902075 w 3902075"/>
              <a:gd name="connsiteY3-18" fmla="*/ 866896 h 2067046"/>
              <a:gd name="connsiteX4-19" fmla="*/ 3902075 w 3902075"/>
              <a:gd name="connsiteY4-20" fmla="*/ 866896 h 2067046"/>
              <a:gd name="connsiteX0-21" fmla="*/ 0 w 3902075"/>
              <a:gd name="connsiteY0-22" fmla="*/ 1047871 h 2067046"/>
              <a:gd name="connsiteX1-23" fmla="*/ 1019175 w 3902075"/>
              <a:gd name="connsiteY1-24" fmla="*/ 2067046 h 2067046"/>
              <a:gd name="connsiteX2-25" fmla="*/ 3063875 w 3902075"/>
              <a:gd name="connsiteY2-26" fmla="*/ 25521 h 2067046"/>
              <a:gd name="connsiteX3-27" fmla="*/ 3902075 w 3902075"/>
              <a:gd name="connsiteY3-28" fmla="*/ 866896 h 2067046"/>
              <a:gd name="connsiteX4-29" fmla="*/ 3902075 w 3902075"/>
              <a:gd name="connsiteY4-30" fmla="*/ 866896 h 2067046"/>
              <a:gd name="connsiteX0-31" fmla="*/ 0 w 3902075"/>
              <a:gd name="connsiteY0-32" fmla="*/ 1047871 h 2067046"/>
              <a:gd name="connsiteX1-33" fmla="*/ 1019175 w 3902075"/>
              <a:gd name="connsiteY1-34" fmla="*/ 2067046 h 2067046"/>
              <a:gd name="connsiteX2-35" fmla="*/ 3063875 w 3902075"/>
              <a:gd name="connsiteY2-36" fmla="*/ 25521 h 2067046"/>
              <a:gd name="connsiteX3-37" fmla="*/ 3902075 w 3902075"/>
              <a:gd name="connsiteY3-38" fmla="*/ 866896 h 2067046"/>
              <a:gd name="connsiteX4-39" fmla="*/ 3902075 w 3902075"/>
              <a:gd name="connsiteY4-40" fmla="*/ 866896 h 2067046"/>
              <a:gd name="connsiteX0-41" fmla="*/ 0 w 3902075"/>
              <a:gd name="connsiteY0-42" fmla="*/ 1047871 h 2067046"/>
              <a:gd name="connsiteX1-43" fmla="*/ 1019175 w 3902075"/>
              <a:gd name="connsiteY1-44" fmla="*/ 2067046 h 2067046"/>
              <a:gd name="connsiteX2-45" fmla="*/ 3063875 w 3902075"/>
              <a:gd name="connsiteY2-46" fmla="*/ 25521 h 2067046"/>
              <a:gd name="connsiteX3-47" fmla="*/ 3902075 w 3902075"/>
              <a:gd name="connsiteY3-48" fmla="*/ 866896 h 2067046"/>
              <a:gd name="connsiteX4-49" fmla="*/ 3902075 w 3902075"/>
              <a:gd name="connsiteY4-50" fmla="*/ 866896 h 2067046"/>
              <a:gd name="connsiteX0-51" fmla="*/ 0 w 3902075"/>
              <a:gd name="connsiteY0-52" fmla="*/ 1047871 h 2067046"/>
              <a:gd name="connsiteX1-53" fmla="*/ 1019175 w 3902075"/>
              <a:gd name="connsiteY1-54" fmla="*/ 2067046 h 2067046"/>
              <a:gd name="connsiteX2-55" fmla="*/ 3063875 w 3902075"/>
              <a:gd name="connsiteY2-56" fmla="*/ 25521 h 2067046"/>
              <a:gd name="connsiteX3-57" fmla="*/ 3902075 w 3902075"/>
              <a:gd name="connsiteY3-58" fmla="*/ 866896 h 2067046"/>
              <a:gd name="connsiteX4-59" fmla="*/ 3902075 w 3902075"/>
              <a:gd name="connsiteY4-60" fmla="*/ 866896 h 2067046"/>
              <a:gd name="connsiteX0-61" fmla="*/ 0 w 3902075"/>
              <a:gd name="connsiteY0-62" fmla="*/ 1047871 h 2067046"/>
              <a:gd name="connsiteX1-63" fmla="*/ 1019175 w 3902075"/>
              <a:gd name="connsiteY1-64" fmla="*/ 2067046 h 2067046"/>
              <a:gd name="connsiteX2-65" fmla="*/ 3063875 w 3902075"/>
              <a:gd name="connsiteY2-66" fmla="*/ 25521 h 2067046"/>
              <a:gd name="connsiteX3-67" fmla="*/ 3902075 w 3902075"/>
              <a:gd name="connsiteY3-68" fmla="*/ 866896 h 2067046"/>
              <a:gd name="connsiteX4-69" fmla="*/ 3902075 w 3902075"/>
              <a:gd name="connsiteY4-70" fmla="*/ 866896 h 2067046"/>
              <a:gd name="connsiteX0-71" fmla="*/ 0 w 3902075"/>
              <a:gd name="connsiteY0-72" fmla="*/ 1022350 h 2041525"/>
              <a:gd name="connsiteX1-73" fmla="*/ 1019175 w 3902075"/>
              <a:gd name="connsiteY1-74" fmla="*/ 2041525 h 2041525"/>
              <a:gd name="connsiteX2-75" fmla="*/ 3063875 w 3902075"/>
              <a:gd name="connsiteY2-76" fmla="*/ 0 h 2041525"/>
              <a:gd name="connsiteX3-77" fmla="*/ 3902075 w 3902075"/>
              <a:gd name="connsiteY3-78" fmla="*/ 841375 h 2041525"/>
              <a:gd name="connsiteX4-79" fmla="*/ 3902075 w 3902075"/>
              <a:gd name="connsiteY4-80" fmla="*/ 841375 h 2041525"/>
              <a:gd name="connsiteX0-81" fmla="*/ 0 w 3902075"/>
              <a:gd name="connsiteY0-82" fmla="*/ 1022350 h 1879600"/>
              <a:gd name="connsiteX1-83" fmla="*/ 847725 w 3902075"/>
              <a:gd name="connsiteY1-84" fmla="*/ 1879600 h 1879600"/>
              <a:gd name="connsiteX2-85" fmla="*/ 3063875 w 3902075"/>
              <a:gd name="connsiteY2-86" fmla="*/ 0 h 1879600"/>
              <a:gd name="connsiteX3-87" fmla="*/ 3902075 w 3902075"/>
              <a:gd name="connsiteY3-88" fmla="*/ 841375 h 1879600"/>
              <a:gd name="connsiteX4-89" fmla="*/ 3902075 w 3902075"/>
              <a:gd name="connsiteY4-90" fmla="*/ 841375 h 1879600"/>
              <a:gd name="connsiteX0-91" fmla="*/ 0 w 3902075"/>
              <a:gd name="connsiteY0-92" fmla="*/ 1196975 h 2054225"/>
              <a:gd name="connsiteX1-93" fmla="*/ 847725 w 3902075"/>
              <a:gd name="connsiteY1-94" fmla="*/ 2054225 h 2054225"/>
              <a:gd name="connsiteX2-95" fmla="*/ 2895600 w 3902075"/>
              <a:gd name="connsiteY2-96" fmla="*/ 0 h 2054225"/>
              <a:gd name="connsiteX3-97" fmla="*/ 3902075 w 3902075"/>
              <a:gd name="connsiteY3-98" fmla="*/ 1016000 h 2054225"/>
              <a:gd name="connsiteX4-99" fmla="*/ 3902075 w 3902075"/>
              <a:gd name="connsiteY4-100" fmla="*/ 1016000 h 2054225"/>
              <a:gd name="connsiteX0-101" fmla="*/ 0 w 3902075"/>
              <a:gd name="connsiteY0-102" fmla="*/ 1196975 h 2054225"/>
              <a:gd name="connsiteX1-103" fmla="*/ 847725 w 3902075"/>
              <a:gd name="connsiteY1-104" fmla="*/ 2054225 h 2054225"/>
              <a:gd name="connsiteX2-105" fmla="*/ 2895600 w 3902075"/>
              <a:gd name="connsiteY2-106" fmla="*/ 0 h 2054225"/>
              <a:gd name="connsiteX3-107" fmla="*/ 3751060 w 3902075"/>
              <a:gd name="connsiteY3-108" fmla="*/ 864864 h 2054225"/>
              <a:gd name="connsiteX4-109" fmla="*/ 3902075 w 3902075"/>
              <a:gd name="connsiteY4-110" fmla="*/ 1016000 h 2054225"/>
              <a:gd name="connsiteX5" fmla="*/ 3902075 w 3902075"/>
              <a:gd name="connsiteY5" fmla="*/ 1016000 h 2054225"/>
              <a:gd name="connsiteX0-111" fmla="*/ 0 w 3902075"/>
              <a:gd name="connsiteY0-112" fmla="*/ 1196975 h 2054225"/>
              <a:gd name="connsiteX1-113" fmla="*/ 847725 w 3902075"/>
              <a:gd name="connsiteY1-114" fmla="*/ 2054225 h 2054225"/>
              <a:gd name="connsiteX2-115" fmla="*/ 2895600 w 3902075"/>
              <a:gd name="connsiteY2-116" fmla="*/ 0 h 2054225"/>
              <a:gd name="connsiteX3-117" fmla="*/ 3751060 w 3902075"/>
              <a:gd name="connsiteY3-118" fmla="*/ 864864 h 2054225"/>
              <a:gd name="connsiteX4-119" fmla="*/ 3902075 w 3902075"/>
              <a:gd name="connsiteY4-120" fmla="*/ 1016000 h 2054225"/>
              <a:gd name="connsiteX0-121" fmla="*/ 0 w 3751060"/>
              <a:gd name="connsiteY0-122" fmla="*/ 1196975 h 2054225"/>
              <a:gd name="connsiteX1-123" fmla="*/ 847725 w 3751060"/>
              <a:gd name="connsiteY1-124" fmla="*/ 2054225 h 2054225"/>
              <a:gd name="connsiteX2-125" fmla="*/ 2895600 w 3751060"/>
              <a:gd name="connsiteY2-126" fmla="*/ 0 h 2054225"/>
              <a:gd name="connsiteX3-127" fmla="*/ 3751060 w 3751060"/>
              <a:gd name="connsiteY3-128" fmla="*/ 864864 h 2054225"/>
            </a:gdLst>
            <a:ahLst/>
            <a:cxnLst>
              <a:cxn ang="0">
                <a:pos x="connsiteX0-1" y="connsiteY0-2"/>
              </a:cxn>
              <a:cxn ang="0">
                <a:pos x="connsiteX1-3" y="connsiteY1-4"/>
              </a:cxn>
              <a:cxn ang="0">
                <a:pos x="connsiteX2-5" y="connsiteY2-6"/>
              </a:cxn>
              <a:cxn ang="0">
                <a:pos x="connsiteX3-7" y="connsiteY3-8"/>
              </a:cxn>
            </a:cxnLst>
            <a:rect l="l" t="t" r="r" b="b"/>
            <a:pathLst>
              <a:path w="3751060" h="2054225">
                <a:moveTo>
                  <a:pt x="0" y="1196975"/>
                </a:moveTo>
                <a:cubicBezTo>
                  <a:pt x="339725" y="1536700"/>
                  <a:pt x="508000" y="1714500"/>
                  <a:pt x="847725" y="2054225"/>
                </a:cubicBezTo>
                <a:lnTo>
                  <a:pt x="2895600" y="0"/>
                </a:lnTo>
                <a:lnTo>
                  <a:pt x="3751060" y="864864"/>
                </a:lnTo>
              </a:path>
            </a:pathLst>
          </a:cu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8" name="iṥḻíḋe"/>
          <p:cNvSpPr/>
          <p:nvPr/>
        </p:nvSpPr>
        <p:spPr bwMode="auto">
          <a:xfrm flipH="1" flipV="1">
            <a:off x="6299835" y="1873885"/>
            <a:ext cx="4516755" cy="2359660"/>
          </a:xfrm>
          <a:custGeom>
            <a:avLst/>
            <a:gdLst/>
            <a:ahLst/>
            <a:cxnLst>
              <a:cxn ang="0">
                <a:pos x="1558" y="337"/>
              </a:cxn>
              <a:cxn ang="0">
                <a:pos x="1221" y="0"/>
              </a:cxn>
              <a:cxn ang="0">
                <a:pos x="407" y="814"/>
              </a:cxn>
              <a:cxn ang="0">
                <a:pos x="0" y="407"/>
              </a:cxn>
              <a:cxn ang="0">
                <a:pos x="402" y="5"/>
              </a:cxn>
              <a:cxn ang="0">
                <a:pos x="734" y="337"/>
              </a:cxn>
            </a:cxnLst>
            <a:rect l="0" t="0" r="r" b="b"/>
            <a:pathLst>
              <a:path w="1558" h="814">
                <a:moveTo>
                  <a:pt x="1558" y="337"/>
                </a:moveTo>
                <a:lnTo>
                  <a:pt x="1221" y="0"/>
                </a:lnTo>
                <a:lnTo>
                  <a:pt x="407" y="814"/>
                </a:lnTo>
                <a:lnTo>
                  <a:pt x="0" y="407"/>
                </a:lnTo>
                <a:lnTo>
                  <a:pt x="402" y="5"/>
                </a:lnTo>
                <a:lnTo>
                  <a:pt x="734" y="337"/>
                </a:lnTo>
              </a:path>
            </a:pathLst>
          </a:custGeom>
          <a:noFill/>
          <a:ln w="25400" cap="flat" cmpd="sng">
            <a:solidFill>
              <a:schemeClr val="accent1"/>
            </a:solidFill>
            <a:prstDash val="solid"/>
            <a:round/>
          </a:ln>
          <a:effectLst/>
        </p:spPr>
        <p:txBody>
          <a:bodyPr anchor="ctr"/>
          <a:lstStyle/>
          <a:p>
            <a:pPr algn="ctr"/>
            <a:endParaRPr/>
          </a:p>
        </p:txBody>
      </p:sp>
      <p:sp>
        <p:nvSpPr>
          <p:cNvPr id="29" name="îş1íḓé"/>
          <p:cNvSpPr/>
          <p:nvPr/>
        </p:nvSpPr>
        <p:spPr>
          <a:xfrm>
            <a:off x="8696960" y="2073910"/>
            <a:ext cx="1920875" cy="1919605"/>
          </a:xfrm>
          <a:custGeom>
            <a:avLst/>
            <a:gdLst>
              <a:gd name="connsiteX0" fmla="*/ 692680 w 1385360"/>
              <a:gd name="connsiteY0" fmla="*/ 0 h 1385360"/>
              <a:gd name="connsiteX1" fmla="*/ 1385360 w 1385360"/>
              <a:gd name="connsiteY1" fmla="*/ 692679 h 1385360"/>
              <a:gd name="connsiteX2" fmla="*/ 692680 w 1385360"/>
              <a:gd name="connsiteY2" fmla="*/ 1385360 h 1385360"/>
              <a:gd name="connsiteX3" fmla="*/ 0 w 1385360"/>
              <a:gd name="connsiteY3" fmla="*/ 692680 h 1385360"/>
            </a:gdLst>
            <a:ahLst/>
            <a:cxnLst>
              <a:cxn ang="0">
                <a:pos x="connsiteX0" y="connsiteY0"/>
              </a:cxn>
              <a:cxn ang="0">
                <a:pos x="connsiteX1" y="connsiteY1"/>
              </a:cxn>
              <a:cxn ang="0">
                <a:pos x="connsiteX2" y="connsiteY2"/>
              </a:cxn>
              <a:cxn ang="0">
                <a:pos x="connsiteX3" y="connsiteY3"/>
              </a:cxn>
            </a:cxnLst>
            <a:rect l="l" t="t" r="r" b="b"/>
            <a:pathLst>
              <a:path w="1385360" h="1385360">
                <a:moveTo>
                  <a:pt x="692680" y="0"/>
                </a:moveTo>
                <a:lnTo>
                  <a:pt x="1385360" y="692679"/>
                </a:lnTo>
                <a:lnTo>
                  <a:pt x="692680" y="1385360"/>
                </a:lnTo>
                <a:lnTo>
                  <a:pt x="0" y="692680"/>
                </a:lnTo>
                <a:close/>
              </a:path>
            </a:pathLst>
          </a:custGeom>
          <a:blipFill rotWithShape="1">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defTabSz="914400">
              <a:defRPr/>
            </a:pPr>
            <a:endParaRPr lang="zh-CN" altLang="en-US" sz="2000" dirty="0">
              <a:solidFill>
                <a:srgbClr val="FFFFFF"/>
              </a:solidFill>
              <a:ea typeface="微软雅黑" panose="020B0503020204020204" pitchFamily="34" charset="-122"/>
            </a:endParaRPr>
          </a:p>
        </p:txBody>
      </p:sp>
      <p:sp>
        <p:nvSpPr>
          <p:cNvPr id="18" name="íŝ1iďê"/>
          <p:cNvSpPr/>
          <p:nvPr/>
        </p:nvSpPr>
        <p:spPr bwMode="auto">
          <a:xfrm>
            <a:off x="1189355" y="4986655"/>
            <a:ext cx="2339340" cy="5035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000" rIns="90000" anchor="t" anchorCtr="0">
            <a:noAutofit/>
          </a:bodyPr>
          <a:lstStyle/>
          <a:p>
            <a:pPr algn="ctr" eaLnBrk="1" hangingPunct="1">
              <a:lnSpc>
                <a:spcPct val="120000"/>
              </a:lnSpc>
              <a:spcBef>
                <a:spcPct val="0"/>
              </a:spcBef>
              <a:buFontTx/>
              <a:buNone/>
            </a:pPr>
            <a:r>
              <a:rPr lang="zh-CN" altLang="en-US" dirty="0" smtClean="0">
                <a:ea typeface="微软雅黑" panose="020B0503020204020204" pitchFamily="34" charset="-122"/>
              </a:rPr>
              <a:t>实际参加年审企业</a:t>
            </a:r>
          </a:p>
        </p:txBody>
      </p:sp>
      <p:sp>
        <p:nvSpPr>
          <p:cNvPr id="19" name="ï$ḷidé"/>
          <p:cNvSpPr txBox="1"/>
          <p:nvPr/>
        </p:nvSpPr>
        <p:spPr bwMode="auto">
          <a:xfrm>
            <a:off x="1366520" y="4592955"/>
            <a:ext cx="1984375"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rIns="90000">
            <a:noAutofit/>
          </a:bodyPr>
          <a:lstStyle/>
          <a:p>
            <a:pPr algn="ctr" eaLnBrk="1" hangingPunct="1">
              <a:spcBef>
                <a:spcPct val="0"/>
              </a:spcBef>
              <a:buFontTx/>
              <a:buNone/>
            </a:pPr>
            <a:r>
              <a:rPr lang="zh-CN" altLang="en-US" sz="2500" b="1" dirty="0" smtClean="0">
                <a:solidFill>
                  <a:schemeClr val="accent1"/>
                </a:solidFill>
                <a:ea typeface="微软雅黑" panose="020B0503020204020204" pitchFamily="34" charset="-122"/>
              </a:rPr>
              <a:t>5家</a:t>
            </a:r>
          </a:p>
        </p:txBody>
      </p:sp>
      <p:sp>
        <p:nvSpPr>
          <p:cNvPr id="16" name="îSļíḑè"/>
          <p:cNvSpPr/>
          <p:nvPr/>
        </p:nvSpPr>
        <p:spPr bwMode="auto">
          <a:xfrm>
            <a:off x="3938270" y="4986655"/>
            <a:ext cx="1984375" cy="5035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000" rIns="90000" anchor="t" anchorCtr="0">
            <a:normAutofit/>
          </a:bodyPr>
          <a:lstStyle/>
          <a:p>
            <a:pPr algn="ctr" eaLnBrk="1" hangingPunct="1">
              <a:lnSpc>
                <a:spcPct val="120000"/>
              </a:lnSpc>
              <a:spcBef>
                <a:spcPct val="0"/>
              </a:spcBef>
              <a:buFontTx/>
              <a:buNone/>
            </a:pPr>
            <a:r>
              <a:rPr lang="zh-CN" altLang="en-US" dirty="0" smtClean="0">
                <a:ea typeface="微软雅黑" panose="020B0503020204020204" pitchFamily="34" charset="-122"/>
              </a:rPr>
              <a:t>安置残疾人</a:t>
            </a:r>
          </a:p>
        </p:txBody>
      </p:sp>
      <p:sp>
        <p:nvSpPr>
          <p:cNvPr id="17" name="íŝļîḋe"/>
          <p:cNvSpPr txBox="1"/>
          <p:nvPr/>
        </p:nvSpPr>
        <p:spPr bwMode="auto">
          <a:xfrm>
            <a:off x="3938270" y="4592955"/>
            <a:ext cx="1984375"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rIns="90000">
            <a:noAutofit/>
          </a:bodyPr>
          <a:lstStyle/>
          <a:p>
            <a:pPr algn="ctr" eaLnBrk="1" hangingPunct="1">
              <a:spcBef>
                <a:spcPct val="0"/>
              </a:spcBef>
              <a:buFontTx/>
              <a:buNone/>
            </a:pPr>
            <a:r>
              <a:rPr lang="zh-CN" altLang="en-US" sz="2500" b="1" dirty="0" smtClean="0">
                <a:solidFill>
                  <a:schemeClr val="accent2"/>
                </a:solidFill>
                <a:ea typeface="微软雅黑" panose="020B0503020204020204" pitchFamily="34" charset="-122"/>
              </a:rPr>
              <a:t>85人</a:t>
            </a:r>
          </a:p>
        </p:txBody>
      </p:sp>
      <p:sp>
        <p:nvSpPr>
          <p:cNvPr id="14" name="íşḷíḍé"/>
          <p:cNvSpPr/>
          <p:nvPr/>
        </p:nvSpPr>
        <p:spPr bwMode="auto">
          <a:xfrm>
            <a:off x="6272530" y="4999355"/>
            <a:ext cx="1984375" cy="5035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000" rIns="90000" anchor="t" anchorCtr="0">
            <a:normAutofit/>
          </a:bodyPr>
          <a:lstStyle/>
          <a:p>
            <a:pPr algn="ctr" eaLnBrk="1" hangingPunct="1">
              <a:lnSpc>
                <a:spcPct val="120000"/>
              </a:lnSpc>
              <a:spcBef>
                <a:spcPct val="0"/>
              </a:spcBef>
              <a:buFontTx/>
              <a:buNone/>
            </a:pPr>
            <a:r>
              <a:rPr lang="zh-CN" altLang="en-US" dirty="0" smtClean="0">
                <a:ea typeface="微软雅黑" panose="020B0503020204020204" pitchFamily="34" charset="-122"/>
              </a:rPr>
              <a:t>抵扣残保金人数</a:t>
            </a:r>
          </a:p>
        </p:txBody>
      </p:sp>
      <p:sp>
        <p:nvSpPr>
          <p:cNvPr id="15" name="ïṣḷïďè"/>
          <p:cNvSpPr txBox="1"/>
          <p:nvPr/>
        </p:nvSpPr>
        <p:spPr bwMode="auto">
          <a:xfrm>
            <a:off x="6272530" y="4592955"/>
            <a:ext cx="1984375"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rIns="90000">
            <a:noAutofit/>
          </a:bodyPr>
          <a:lstStyle/>
          <a:p>
            <a:pPr algn="ctr" eaLnBrk="1" hangingPunct="1">
              <a:spcBef>
                <a:spcPct val="0"/>
              </a:spcBef>
              <a:buFontTx/>
              <a:buNone/>
            </a:pPr>
            <a:r>
              <a:rPr lang="zh-CN" altLang="en-US" sz="2500" b="1" dirty="0" smtClean="0">
                <a:solidFill>
                  <a:schemeClr val="accent3"/>
                </a:solidFill>
                <a:ea typeface="微软雅黑" panose="020B0503020204020204" pitchFamily="34" charset="-122"/>
              </a:rPr>
              <a:t>137人</a:t>
            </a:r>
          </a:p>
        </p:txBody>
      </p:sp>
      <p:sp>
        <p:nvSpPr>
          <p:cNvPr id="12" name="ísļiḍê"/>
          <p:cNvSpPr/>
          <p:nvPr/>
        </p:nvSpPr>
        <p:spPr bwMode="auto">
          <a:xfrm>
            <a:off x="8669655" y="4973955"/>
            <a:ext cx="1984375" cy="5035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000" rIns="90000" anchor="t" anchorCtr="0">
            <a:normAutofit/>
          </a:bodyPr>
          <a:lstStyle/>
          <a:p>
            <a:pPr algn="ctr" eaLnBrk="1" hangingPunct="1">
              <a:lnSpc>
                <a:spcPct val="120000"/>
              </a:lnSpc>
              <a:spcBef>
                <a:spcPct val="0"/>
              </a:spcBef>
              <a:buFontTx/>
              <a:buNone/>
            </a:pPr>
            <a:r>
              <a:rPr lang="zh-CN" altLang="en-US" dirty="0" smtClean="0">
                <a:ea typeface="微软雅黑" panose="020B0503020204020204" pitchFamily="34" charset="-122"/>
              </a:rPr>
              <a:t>集中安置比例</a:t>
            </a:r>
          </a:p>
        </p:txBody>
      </p:sp>
      <p:sp>
        <p:nvSpPr>
          <p:cNvPr id="13" name="îṡḻíḓé"/>
          <p:cNvSpPr txBox="1"/>
          <p:nvPr/>
        </p:nvSpPr>
        <p:spPr bwMode="auto">
          <a:xfrm>
            <a:off x="8669655" y="4592955"/>
            <a:ext cx="1984375"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rIns="90000">
            <a:normAutofit fontScale="25000"/>
          </a:bodyPr>
          <a:lstStyle/>
          <a:p>
            <a:pPr algn="ctr" eaLnBrk="1" hangingPunct="1">
              <a:spcBef>
                <a:spcPct val="0"/>
              </a:spcBef>
              <a:buFontTx/>
              <a:buNone/>
            </a:pPr>
            <a:r>
              <a:rPr lang="zh-CN" altLang="en-US" sz="10000" b="1" dirty="0" smtClean="0">
                <a:solidFill>
                  <a:schemeClr val="accent4"/>
                </a:solidFill>
                <a:ea typeface="微软雅黑" panose="020B0503020204020204" pitchFamily="34" charset="-122"/>
              </a:rPr>
              <a:t>1.</a:t>
            </a:r>
            <a:r>
              <a:rPr lang="zh-CN" altLang="en-US" sz="10000" b="1" dirty="0" smtClean="0">
                <a:solidFill>
                  <a:schemeClr val="accent3"/>
                </a:solidFill>
                <a:ea typeface="微软雅黑" panose="020B0503020204020204" pitchFamily="34" charset="-122"/>
              </a:rPr>
              <a:t>75</a:t>
            </a:r>
            <a:r>
              <a:rPr lang="zh-CN" altLang="en-US" sz="10000" b="1" dirty="0" smtClean="0">
                <a:solidFill>
                  <a:schemeClr val="accent4"/>
                </a:solidFill>
                <a:ea typeface="微软雅黑" panose="020B0503020204020204" pitchFamily="34" charset="-122"/>
              </a:rPr>
              <a:t>%</a:t>
            </a:r>
            <a:r>
              <a:rPr lang="zh-CN" altLang="en-US" sz="1800" b="1" dirty="0" smtClean="0">
                <a:solidFill>
                  <a:schemeClr val="accent4"/>
                </a:solidFill>
                <a:ea typeface="微软雅黑" panose="020B0503020204020204" pitchFamily="34" charset="-122"/>
              </a:rPr>
              <a:t> </a:t>
            </a:r>
          </a:p>
        </p:txBody>
      </p:sp>
      <p:cxnSp>
        <p:nvCxnSpPr>
          <p:cNvPr id="9" name="直接连接符 8"/>
          <p:cNvCxnSpPr/>
          <p:nvPr/>
        </p:nvCxnSpPr>
        <p:spPr>
          <a:xfrm>
            <a:off x="3758565" y="4592955"/>
            <a:ext cx="0" cy="821055"/>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6101080" y="4592955"/>
            <a:ext cx="0" cy="821055"/>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8505825" y="4592955"/>
            <a:ext cx="0" cy="821055"/>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848995" y="586105"/>
            <a:ext cx="5213985" cy="52197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zh-CN" altLang="en-US" sz="2800" b="1" dirty="0" smtClean="0">
                <a:solidFill>
                  <a:schemeClr val="accent4"/>
                </a:solidFill>
                <a:effectLst/>
                <a:latin typeface="微软雅黑" panose="020B0503020204020204" pitchFamily="34" charset="-122"/>
                <a:ea typeface="微软雅黑" panose="020B0503020204020204" pitchFamily="34" charset="-122"/>
              </a:rPr>
              <a:t>1、集中安置比例低</a:t>
            </a:r>
          </a:p>
        </p:txBody>
      </p:sp>
    </p:spTree>
  </p:cSld>
  <p:clrMapOvr>
    <a:masterClrMapping/>
  </p:clrMapOvr>
  <mc:AlternateContent xmlns:mc="http://schemas.openxmlformats.org/markup-compatibility/2006">
    <mc:Choice xmlns:p14="http://schemas.microsoft.com/office/powerpoint/2010/main" xmlns="" Requires="p14">
      <p:transition spd="slow" p14:dur="2500" advTm="0">
        <p:checker/>
      </p:transition>
    </mc:Choice>
    <mc:Fallback>
      <p:transition spd="slow" advTm="0">
        <p:checker/>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489710" y="5085715"/>
            <a:ext cx="5556885" cy="52197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zh-CN" altLang="en-US" sz="2800" b="1" dirty="0">
                <a:solidFill>
                  <a:schemeClr val="accent4"/>
                </a:solidFill>
                <a:effectLst/>
                <a:latin typeface="微软雅黑" panose="020B0503020204020204" pitchFamily="34" charset="-122"/>
                <a:ea typeface="微软雅黑" panose="020B0503020204020204" pitchFamily="34" charset="-122"/>
              </a:rPr>
              <a:t>2、残疾人就业期望值过高</a:t>
            </a:r>
          </a:p>
        </p:txBody>
      </p:sp>
      <p:sp>
        <p:nvSpPr>
          <p:cNvPr id="6" name="矩形 5"/>
          <p:cNvSpPr/>
          <p:nvPr/>
        </p:nvSpPr>
        <p:spPr>
          <a:xfrm>
            <a:off x="1785257" y="145143"/>
            <a:ext cx="9637486" cy="6420469"/>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pic>
        <p:nvPicPr>
          <p:cNvPr id="5" name="图片 4"/>
          <p:cNvPicPr>
            <a:picLocks noChangeAspect="1"/>
          </p:cNvPicPr>
          <p:nvPr/>
        </p:nvPicPr>
        <p:blipFill rotWithShape="1">
          <a:blip r:embed="rId3" cstate="print">
            <a:extLst>
              <a:ext uri="{28A0092B-C50C-407E-A947-70E740481C1C}">
                <a14:useLocalDpi xmlns:a14="http://schemas.microsoft.com/office/drawing/2010/main" xmlns="" val="0"/>
              </a:ext>
            </a:extLst>
          </a:blip>
          <a:srcRect t="10596" b="25668"/>
          <a:stretch>
            <a:fillRect/>
          </a:stretch>
        </p:blipFill>
        <p:spPr>
          <a:xfrm>
            <a:off x="0" y="698500"/>
            <a:ext cx="10638155" cy="4022725"/>
          </a:xfrm>
          <a:prstGeom prst="rect">
            <a:avLst/>
          </a:prstGeom>
        </p:spPr>
      </p:pic>
      <p:sp>
        <p:nvSpPr>
          <p:cNvPr id="7" name="î$lîḍè"/>
          <p:cNvSpPr/>
          <p:nvPr/>
        </p:nvSpPr>
        <p:spPr>
          <a:xfrm>
            <a:off x="2002155" y="5734685"/>
            <a:ext cx="8853170" cy="570230"/>
          </a:xfrm>
          <a:prstGeom prst="rect">
            <a:avLst/>
          </a:prstGeom>
        </p:spPr>
        <p:txBody>
          <a:bodyPr wrap="square" lIns="144000" tIns="0" rIns="144000" bIns="0">
            <a:noAutofit/>
          </a:bodyPr>
          <a:lstStyle/>
          <a:p>
            <a:pPr>
              <a:lnSpc>
                <a:spcPct val="150000"/>
              </a:lnSpc>
            </a:pPr>
            <a:r>
              <a:rPr lang="zh-CN" altLang="en-US" sz="2000" dirty="0">
                <a:latin typeface="微软雅黑" panose="020B0503020204020204" pitchFamily="34" charset="-122"/>
                <a:ea typeface="微软雅黑" panose="020B0503020204020204" pitchFamily="34" charset="-122"/>
              </a:rPr>
              <a:t>残疾人就业既想有好的岗位，又要有好的待遇，总想捧着稳定的金饭碗。</a:t>
            </a:r>
          </a:p>
        </p:txBody>
      </p:sp>
    </p:spTree>
  </p:cSld>
  <p:clrMapOvr>
    <a:masterClrMapping/>
  </p:clrMapOvr>
  <mc:AlternateContent xmlns:mc="http://schemas.openxmlformats.org/markup-compatibility/2006">
    <mc:Choice xmlns:p14="http://schemas.microsoft.com/office/powerpoint/2010/main" xmlns="" Requires="p14">
      <p:transition spd="slow" p14:dur="2500" advTm="0">
        <p:checker/>
      </p:transition>
    </mc:Choice>
    <mc:Fallback>
      <p:transition spd="slow"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4000"/>
                            </p:stCondLst>
                            <p:childTnLst>
                              <p:par>
                                <p:cTn id="13" presetID="42"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5000"/>
                            </p:stCondLst>
                            <p:childTnLst>
                              <p:par>
                                <p:cTn id="19" presetID="42"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240,&quot;width&quot;:6640}"/>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0,&quot;width&quot;:7813}"/>
</p:tagLst>
</file>

<file path=ppt/theme/theme1.xml><?xml version="1.0" encoding="utf-8"?>
<a:theme xmlns:a="http://schemas.openxmlformats.org/drawingml/2006/main" name="Office Theme">
  <a:themeElements>
    <a:clrScheme name="自定义 2">
      <a:dk1>
        <a:srgbClr val="000000"/>
      </a:dk1>
      <a:lt1>
        <a:srgbClr val="FFFFFF"/>
      </a:lt1>
      <a:dk2>
        <a:srgbClr val="778495"/>
      </a:dk2>
      <a:lt2>
        <a:srgbClr val="F0F0F0"/>
      </a:lt2>
      <a:accent1>
        <a:srgbClr val="DC8F50"/>
      </a:accent1>
      <a:accent2>
        <a:srgbClr val="B8801A"/>
      </a:accent2>
      <a:accent3>
        <a:srgbClr val="BF671F"/>
      </a:accent3>
      <a:accent4>
        <a:srgbClr val="C27918"/>
      </a:accent4>
      <a:accent5>
        <a:srgbClr val="C9771D"/>
      </a:accent5>
      <a:accent6>
        <a:srgbClr val="C66E2C"/>
      </a:accent6>
      <a:hlink>
        <a:srgbClr val="DC8F50"/>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自定义 2">
    <a:dk1>
      <a:srgbClr val="000000"/>
    </a:dk1>
    <a:lt1>
      <a:srgbClr val="FFFFFF"/>
    </a:lt1>
    <a:dk2>
      <a:srgbClr val="778495"/>
    </a:dk2>
    <a:lt2>
      <a:srgbClr val="F0F0F0"/>
    </a:lt2>
    <a:accent1>
      <a:srgbClr val="DC8F50"/>
    </a:accent1>
    <a:accent2>
      <a:srgbClr val="B8801A"/>
    </a:accent2>
    <a:accent3>
      <a:srgbClr val="BF671F"/>
    </a:accent3>
    <a:accent4>
      <a:srgbClr val="C27918"/>
    </a:accent4>
    <a:accent5>
      <a:srgbClr val="C9771D"/>
    </a:accent5>
    <a:accent6>
      <a:srgbClr val="C66E2C"/>
    </a:accent6>
    <a:hlink>
      <a:srgbClr val="DC8F50"/>
    </a:hlink>
    <a:folHlink>
      <a:srgbClr val="BFBFBF"/>
    </a:folHlink>
  </a:clrScheme>
</a:themeOverride>
</file>

<file path=ppt/theme/themeOverride2.xml><?xml version="1.0" encoding="utf-8"?>
<a:themeOverride xmlns:a="http://schemas.openxmlformats.org/drawingml/2006/main">
  <a:clrScheme name="自定义 2">
    <a:dk1>
      <a:srgbClr val="000000"/>
    </a:dk1>
    <a:lt1>
      <a:srgbClr val="FFFFFF"/>
    </a:lt1>
    <a:dk2>
      <a:srgbClr val="778495"/>
    </a:dk2>
    <a:lt2>
      <a:srgbClr val="F0F0F0"/>
    </a:lt2>
    <a:accent1>
      <a:srgbClr val="DC8F50"/>
    </a:accent1>
    <a:accent2>
      <a:srgbClr val="B8801A"/>
    </a:accent2>
    <a:accent3>
      <a:srgbClr val="BF671F"/>
    </a:accent3>
    <a:accent4>
      <a:srgbClr val="C27918"/>
    </a:accent4>
    <a:accent5>
      <a:srgbClr val="C9771D"/>
    </a:accent5>
    <a:accent6>
      <a:srgbClr val="C66E2C"/>
    </a:accent6>
    <a:hlink>
      <a:srgbClr val="DC8F50"/>
    </a:hlink>
    <a:folHlink>
      <a:srgbClr val="BFBFBF"/>
    </a:folHlink>
  </a:clrScheme>
</a:themeOverride>
</file>

<file path=ppt/theme/themeOverride3.xml><?xml version="1.0" encoding="utf-8"?>
<a:themeOverride xmlns:a="http://schemas.openxmlformats.org/drawingml/2006/main">
  <a:clrScheme name="自定义 2">
    <a:dk1>
      <a:srgbClr val="000000"/>
    </a:dk1>
    <a:lt1>
      <a:srgbClr val="FFFFFF"/>
    </a:lt1>
    <a:dk2>
      <a:srgbClr val="778495"/>
    </a:dk2>
    <a:lt2>
      <a:srgbClr val="F0F0F0"/>
    </a:lt2>
    <a:accent1>
      <a:srgbClr val="DC8F50"/>
    </a:accent1>
    <a:accent2>
      <a:srgbClr val="B8801A"/>
    </a:accent2>
    <a:accent3>
      <a:srgbClr val="BF671F"/>
    </a:accent3>
    <a:accent4>
      <a:srgbClr val="C27918"/>
    </a:accent4>
    <a:accent5>
      <a:srgbClr val="C9771D"/>
    </a:accent5>
    <a:accent6>
      <a:srgbClr val="C66E2C"/>
    </a:accent6>
    <a:hlink>
      <a:srgbClr val="DC8F50"/>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Office Theme</Template>
  <TotalTime>2</TotalTime>
  <Words>848</Words>
  <Application>WPS 演示</Application>
  <PresentationFormat>自定义</PresentationFormat>
  <Paragraphs>110</Paragraphs>
  <Slides>17</Slides>
  <Notes>17</Notes>
  <HiddenSlides>0</HiddenSlides>
  <MMClips>1</MMClips>
  <ScaleCrop>false</ScaleCrop>
  <HeadingPairs>
    <vt:vector size="4" baseType="variant">
      <vt:variant>
        <vt:lpstr>主题</vt:lpstr>
      </vt:variant>
      <vt:variant>
        <vt:i4>1</vt:i4>
      </vt:variant>
      <vt:variant>
        <vt:lpstr>幻灯片标题</vt:lpstr>
      </vt:variant>
      <vt:variant>
        <vt:i4>17</vt:i4>
      </vt:variant>
    </vt:vector>
  </HeadingPairs>
  <TitlesOfParts>
    <vt:vector size="18" baseType="lpstr">
      <vt:lpstr>Office Theme</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127</dc:title>
  <dc:creator>Administrator</dc:creator>
  <cp:lastModifiedBy>CJ</cp:lastModifiedBy>
  <cp:revision>42</cp:revision>
  <dcterms:created xsi:type="dcterms:W3CDTF">2017-08-18T03:02:00Z</dcterms:created>
  <dcterms:modified xsi:type="dcterms:W3CDTF">2020-10-15T04:16:13Z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2052-11.1.0.9999</vt:lpwstr>
  </property>
</Properties>
</file>