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4"/>
  </p:notesMasterIdLst>
  <p:handoutMasterIdLst>
    <p:handoutMasterId r:id="rId55"/>
  </p:handoutMasterIdLst>
  <p:sldIdLst>
    <p:sldId id="256" r:id="rId2"/>
    <p:sldId id="425" r:id="rId3"/>
    <p:sldId id="427" r:id="rId4"/>
    <p:sldId id="421" r:id="rId5"/>
    <p:sldId id="466" r:id="rId6"/>
    <p:sldId id="471" r:id="rId7"/>
    <p:sldId id="470" r:id="rId8"/>
    <p:sldId id="472" r:id="rId9"/>
    <p:sldId id="520" r:id="rId10"/>
    <p:sldId id="519" r:id="rId11"/>
    <p:sldId id="521" r:id="rId12"/>
    <p:sldId id="443" r:id="rId13"/>
    <p:sldId id="458" r:id="rId14"/>
    <p:sldId id="475" r:id="rId15"/>
    <p:sldId id="467" r:id="rId16"/>
    <p:sldId id="474" r:id="rId17"/>
    <p:sldId id="476" r:id="rId18"/>
    <p:sldId id="473" r:id="rId19"/>
    <p:sldId id="477" r:id="rId20"/>
    <p:sldId id="460" r:id="rId21"/>
    <p:sldId id="459" r:id="rId22"/>
    <p:sldId id="463" r:id="rId23"/>
    <p:sldId id="487" r:id="rId24"/>
    <p:sldId id="488" r:id="rId25"/>
    <p:sldId id="464" r:id="rId26"/>
    <p:sldId id="489" r:id="rId27"/>
    <p:sldId id="490" r:id="rId28"/>
    <p:sldId id="469" r:id="rId29"/>
    <p:sldId id="491" r:id="rId30"/>
    <p:sldId id="450" r:id="rId31"/>
    <p:sldId id="482" r:id="rId32"/>
    <p:sldId id="493" r:id="rId33"/>
    <p:sldId id="523" r:id="rId34"/>
    <p:sldId id="483" r:id="rId35"/>
    <p:sldId id="494" r:id="rId36"/>
    <p:sldId id="484" r:id="rId37"/>
    <p:sldId id="495" r:id="rId38"/>
    <p:sldId id="496" r:id="rId39"/>
    <p:sldId id="485" r:id="rId40"/>
    <p:sldId id="507" r:id="rId41"/>
    <p:sldId id="508" r:id="rId42"/>
    <p:sldId id="509" r:id="rId43"/>
    <p:sldId id="510" r:id="rId44"/>
    <p:sldId id="511" r:id="rId45"/>
    <p:sldId id="512" r:id="rId46"/>
    <p:sldId id="513" r:id="rId47"/>
    <p:sldId id="514" r:id="rId48"/>
    <p:sldId id="515" r:id="rId49"/>
    <p:sldId id="518" r:id="rId50"/>
    <p:sldId id="517" r:id="rId51"/>
    <p:sldId id="516" r:id="rId52"/>
    <p:sldId id="299" r:id="rId53"/>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521415D9-36F7-43E2-AB2F-B90AF26B5E84}">
      <p14:sectionLst xmlns:p14="http://schemas.microsoft.com/office/powerpoint/2010/main" xmlns="">
        <p14:section name="默认节" id="{87C3BFEB-5333-4BF8-84EE-7F3E1302C4C6}">
          <p14:sldIdLst>
            <p14:sldId id="256"/>
          </p14:sldIdLst>
        </p14:section>
        <p14:section name="机构设置" id="{3E655FC1-0A7C-4AC7-B70F-EE90723A28E1}">
          <p14:sldIdLst>
            <p14:sldId id="425"/>
            <p14:sldId id="421"/>
            <p14:sldId id="424"/>
            <p14:sldId id="426"/>
          </p14:sldIdLst>
        </p14:section>
        <p14:section name="无标题节" id="{E2155CAC-AB77-4DED-963D-C4FF329928E8}">
          <p14:sldIdLst>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E3192"/>
    <a:srgbClr val="1E328C"/>
    <a:srgbClr val="1E3C96"/>
    <a:srgbClr val="432B6F"/>
    <a:srgbClr val="28328C"/>
    <a:srgbClr val="2F2A8B"/>
    <a:srgbClr val="2F2A7A"/>
    <a:srgbClr val="2F2A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6136" autoAdjust="0"/>
  </p:normalViewPr>
  <p:slideViewPr>
    <p:cSldViewPr>
      <p:cViewPr varScale="1">
        <p:scale>
          <a:sx n="114" d="100"/>
          <a:sy n="114" d="100"/>
        </p:scale>
        <p:origin x="-11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88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2967B5-3782-42B9-83CF-EB7CC90AC1E5}" type="datetimeFigureOut">
              <a:rPr lang="zh-CN" altLang="en-US" smtClean="0"/>
              <a:pPr/>
              <a:t>2020/7/10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B9420E-2F6A-4055-BC69-0C0287171420}" type="slidenum">
              <a:rPr lang="zh-CN" altLang="en-US" smtClean="0"/>
              <a:pPr/>
              <a:t>‹#›</a:t>
            </a:fld>
            <a:endParaRPr lang="zh-CN" altLang="en-US"/>
          </a:p>
        </p:txBody>
      </p:sp>
    </p:spTree>
    <p:extLst>
      <p:ext uri="{BB962C8B-B14F-4D97-AF65-F5344CB8AC3E}">
        <p14:creationId xmlns:p14="http://schemas.microsoft.com/office/powerpoint/2010/main" xmlns="" val="410360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6A91620-0023-4C59-90F8-3972A270E406}" type="datetimeFigureOut">
              <a:rPr lang="zh-CN" altLang="en-US"/>
              <a:pPr>
                <a:defRPr/>
              </a:pPr>
              <a:t>2020/7/10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147815CF-1347-47D3-A776-A4361E68BC5E}" type="slidenum">
              <a:rPr lang="zh-CN" altLang="en-US"/>
              <a:pPr>
                <a:defRPr/>
              </a:pPr>
              <a:t>‹#›</a:t>
            </a:fld>
            <a:endParaRPr lang="zh-CN" altLang="en-US"/>
          </a:p>
        </p:txBody>
      </p:sp>
    </p:spTree>
    <p:extLst>
      <p:ext uri="{BB962C8B-B14F-4D97-AF65-F5344CB8AC3E}">
        <p14:creationId xmlns:p14="http://schemas.microsoft.com/office/powerpoint/2010/main" xmlns="" val="9581121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47815CF-1347-47D3-A776-A4361E68BC5E}" type="slidenum">
              <a:rPr lang="zh-CN" altLang="en-US" smtClean="0"/>
              <a:pPr>
                <a:defRPr/>
              </a:pPr>
              <a:t>1</a:t>
            </a:fld>
            <a:endParaRPr lang="zh-CN" altLang="en-US"/>
          </a:p>
        </p:txBody>
      </p:sp>
    </p:spTree>
    <p:extLst>
      <p:ext uri="{BB962C8B-B14F-4D97-AF65-F5344CB8AC3E}">
        <p14:creationId xmlns:p14="http://schemas.microsoft.com/office/powerpoint/2010/main" xmlns="" val="347748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147815CF-1347-47D3-A776-A4361E68BC5E}" type="slidenum">
              <a:rPr lang="zh-CN" altLang="en-US" smtClean="0"/>
              <a:pPr>
                <a:defRPr/>
              </a:pPr>
              <a:t>50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aphicFrame>
        <p:nvGraphicFramePr>
          <p:cNvPr id="5" name="Object 20"/>
          <p:cNvGraphicFramePr>
            <a:graphicFrameLocks noChangeAspect="1"/>
          </p:cNvGraphicFramePr>
          <p:nvPr>
            <p:extLst>
              <p:ext uri="{D42A27DB-BD31-4B8C-83A1-F6EECF244321}">
                <p14:modId xmlns:p14="http://schemas.microsoft.com/office/powerpoint/2010/main" xmlns="" val="3279497164"/>
              </p:ext>
            </p:extLst>
          </p:nvPr>
        </p:nvGraphicFramePr>
        <p:xfrm>
          <a:off x="0" y="3489325"/>
          <a:ext cx="9144000" cy="1695450"/>
        </p:xfrm>
        <a:graphic>
          <a:graphicData uri="http://schemas.openxmlformats.org/presentationml/2006/ole">
            <p:oleObj spid="_x0000_s42017" name="Image" r:id="rId3" imgW="4275991" imgH="1057300" progId="Photoshop.Image.7">
              <p:embed/>
            </p:oleObj>
          </a:graphicData>
        </a:graphic>
      </p:graphicFrame>
      <p:sp>
        <p:nvSpPr>
          <p:cNvPr id="27" name="文本占位符 26"/>
          <p:cNvSpPr>
            <a:spLocks noGrp="1"/>
          </p:cNvSpPr>
          <p:nvPr>
            <p:ph type="body" sz="quarter" idx="10"/>
          </p:nvPr>
        </p:nvSpPr>
        <p:spPr>
          <a:xfrm>
            <a:off x="1691680" y="1851670"/>
            <a:ext cx="5760640" cy="720080"/>
          </a:xfrm>
        </p:spPr>
        <p:txBody>
          <a:bodyPr>
            <a:noAutofit/>
          </a:bodyPr>
          <a:lstStyle>
            <a:lvl1pPr algn="dist">
              <a:buNone/>
              <a:defRPr sz="460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defRPr>
            </a:lvl1pPr>
          </a:lstStyle>
          <a:p>
            <a:pPr lvl="0"/>
            <a:r>
              <a:rPr lang="zh-CN" altLang="en-US" dirty="0" smtClean="0"/>
              <a:t>单击此处编辑母版文本样式</a:t>
            </a:r>
          </a:p>
        </p:txBody>
      </p:sp>
      <p:sp>
        <p:nvSpPr>
          <p:cNvPr id="29" name="文本占位符 28"/>
          <p:cNvSpPr>
            <a:spLocks noGrp="1"/>
          </p:cNvSpPr>
          <p:nvPr>
            <p:ph type="body" sz="quarter" idx="11"/>
          </p:nvPr>
        </p:nvSpPr>
        <p:spPr>
          <a:xfrm>
            <a:off x="4500563" y="2571750"/>
            <a:ext cx="2951162" cy="287338"/>
          </a:xfrm>
        </p:spPr>
        <p:txBody>
          <a:bodyPr>
            <a:normAutofit/>
          </a:bodyPr>
          <a:lstStyle>
            <a:lvl1pPr algn="r">
              <a:buNone/>
              <a:defRPr sz="180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p>
        </p:txBody>
      </p:sp>
      <p:sp>
        <p:nvSpPr>
          <p:cNvPr id="31" name="文本占位符 30"/>
          <p:cNvSpPr>
            <a:spLocks noGrp="1"/>
          </p:cNvSpPr>
          <p:nvPr>
            <p:ph type="body" sz="quarter" idx="12"/>
          </p:nvPr>
        </p:nvSpPr>
        <p:spPr>
          <a:xfrm>
            <a:off x="6082803" y="3723878"/>
            <a:ext cx="2161605" cy="287511"/>
          </a:xfrm>
        </p:spPr>
        <p:txBody>
          <a:bodyPr>
            <a:noAutofit/>
          </a:bodyPr>
          <a:lstStyle>
            <a:lvl1pPr algn="r">
              <a:buNone/>
              <a:defRPr sz="180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defRPr>
            </a:lvl1pPr>
          </a:lstStyle>
          <a:p>
            <a:pPr lvl="0"/>
            <a:r>
              <a:rPr lang="zh-CN" altLang="en-US" dirty="0" smtClean="0"/>
              <a:t>单击此处编辑母版文本样式</a:t>
            </a:r>
          </a:p>
        </p:txBody>
      </p:sp>
      <p:sp>
        <p:nvSpPr>
          <p:cNvPr id="2" name="矩形 1"/>
          <p:cNvSpPr/>
          <p:nvPr userDrawn="1"/>
        </p:nvSpPr>
        <p:spPr>
          <a:xfrm>
            <a:off x="1907704" y="703101"/>
            <a:ext cx="3493264" cy="338554"/>
          </a:xfrm>
          <a:prstGeom prst="rect">
            <a:avLst/>
          </a:prstGeom>
        </p:spPr>
        <p:txBody>
          <a:bodyPr wrap="none">
            <a:spAutoFit/>
          </a:bodyPr>
          <a:lstStyle/>
          <a:p>
            <a:pPr marL="342900" lvl="0" indent="-342900" algn="l" rtl="0" fontAlgn="base">
              <a:spcBef>
                <a:spcPct val="20000"/>
              </a:spcBef>
              <a:spcAft>
                <a:spcPct val="0"/>
              </a:spcAft>
              <a:buFont typeface="Arial" pitchFamily="34" charset="0"/>
              <a:buNone/>
            </a:pPr>
            <a:r>
              <a:rPr lang="zh-CN" altLang="en-US" sz="1600" kern="1200" dirty="0" smtClean="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cs typeface="+mn-cs"/>
              </a:rPr>
              <a:t>枣   庄   市   残   疾   人   联   合   会</a:t>
            </a:r>
          </a:p>
        </p:txBody>
      </p:sp>
      <p:sp>
        <p:nvSpPr>
          <p:cNvPr id="3" name="矩形 2"/>
          <p:cNvSpPr/>
          <p:nvPr userDrawn="1"/>
        </p:nvSpPr>
        <p:spPr>
          <a:xfrm>
            <a:off x="1816651" y="987574"/>
            <a:ext cx="3875356" cy="307777"/>
          </a:xfrm>
          <a:prstGeom prst="rect">
            <a:avLst/>
          </a:prstGeom>
        </p:spPr>
        <p:txBody>
          <a:bodyPr wrap="none">
            <a:spAutoFit/>
          </a:bodyPr>
          <a:lstStyle/>
          <a:p>
            <a:pPr marL="342900" lvl="0" indent="-342900" algn="l" rtl="0" fontAlgn="base">
              <a:spcBef>
                <a:spcPct val="20000"/>
              </a:spcBef>
              <a:spcAft>
                <a:spcPct val="0"/>
              </a:spcAft>
              <a:buFont typeface="Arial" pitchFamily="34" charset="0"/>
              <a:buNone/>
            </a:pPr>
            <a:r>
              <a:rPr lang="en-US" altLang="zh-CN" sz="1400" kern="1200" spc="0" baseline="0" dirty="0" err="1" smtClean="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cs typeface="+mn-cs"/>
              </a:rPr>
              <a:t>Zaozhuang</a:t>
            </a:r>
            <a:r>
              <a:rPr lang="en-US" altLang="zh-CN" sz="1400" kern="1200" spc="0" baseline="0" dirty="0" smtClean="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cs typeface="+mn-cs"/>
              </a:rPr>
              <a:t>  Disabled  </a:t>
            </a:r>
            <a:r>
              <a:rPr lang="en-US" altLang="zh-CN" sz="1400" kern="1200" spc="0" baseline="0" dirty="0" err="1" smtClean="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cs typeface="+mn-cs"/>
              </a:rPr>
              <a:t>Persons’Federation</a:t>
            </a:r>
            <a:endParaRPr lang="zh-CN" altLang="en-US" sz="1400" kern="1200" spc="0" baseline="0" dirty="0" smtClean="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cs typeface="+mn-cs"/>
            </a:endParaRPr>
          </a:p>
        </p:txBody>
      </p:sp>
      <p:pic>
        <p:nvPicPr>
          <p:cNvPr id="9" name="Picture 258" descr="D:\PPT\timg 拷贝.png"/>
          <p:cNvPicPr>
            <a:picLocks noChangeAspect="1" noChangeArrowheads="1"/>
          </p:cNvPicPr>
          <p:nvPr userDrawn="1"/>
        </p:nvPicPr>
        <p:blipFill>
          <a:blip r:embed="rId4" cstate="print"/>
          <a:srcRect/>
          <a:stretch>
            <a:fillRect/>
          </a:stretch>
        </p:blipFill>
        <p:spPr bwMode="auto">
          <a:xfrm>
            <a:off x="779156" y="555526"/>
            <a:ext cx="912524" cy="864096"/>
          </a:xfrm>
          <a:prstGeom prst="rect">
            <a:avLst/>
          </a:prstGeom>
          <a:noFill/>
        </p:spPr>
      </p:pic>
    </p:spTree>
    <p:extLst>
      <p:ext uri="{BB962C8B-B14F-4D97-AF65-F5344CB8AC3E}">
        <p14:creationId xmlns:p14="http://schemas.microsoft.com/office/powerpoint/2010/main" xmlns="" val="18570501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aphicFrame>
        <p:nvGraphicFramePr>
          <p:cNvPr id="5" name="Object 20"/>
          <p:cNvGraphicFramePr>
            <a:graphicFrameLocks noChangeAspect="1"/>
          </p:cNvGraphicFramePr>
          <p:nvPr/>
        </p:nvGraphicFramePr>
        <p:xfrm>
          <a:off x="0" y="3489325"/>
          <a:ext cx="9144000" cy="1695450"/>
        </p:xfrm>
        <a:graphic>
          <a:graphicData uri="http://schemas.openxmlformats.org/presentationml/2006/ole">
            <p:oleObj spid="_x0000_s39169" name="Image" r:id="rId3" imgW="4275991" imgH="1057300" progId="Photoshop.Image.7">
              <p:embed/>
            </p:oleObj>
          </a:graphicData>
        </a:graphic>
      </p:graphicFrame>
      <p:sp>
        <p:nvSpPr>
          <p:cNvPr id="27" name="文本占位符 26"/>
          <p:cNvSpPr>
            <a:spLocks noGrp="1"/>
          </p:cNvSpPr>
          <p:nvPr>
            <p:ph type="body" sz="quarter" idx="10"/>
          </p:nvPr>
        </p:nvSpPr>
        <p:spPr>
          <a:xfrm>
            <a:off x="1691680" y="1851670"/>
            <a:ext cx="5760640" cy="720080"/>
          </a:xfrm>
        </p:spPr>
        <p:txBody>
          <a:bodyPr>
            <a:noAutofit/>
          </a:bodyPr>
          <a:lstStyle>
            <a:lvl1pPr algn="dist">
              <a:buNone/>
              <a:defRPr sz="460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defRPr>
            </a:lvl1pPr>
          </a:lstStyle>
          <a:p>
            <a:pPr lvl="0"/>
            <a:r>
              <a:rPr lang="zh-CN" altLang="en-US" dirty="0" smtClean="0"/>
              <a:t>单击此处编辑母版文本样式</a:t>
            </a:r>
          </a:p>
        </p:txBody>
      </p:sp>
      <p:sp>
        <p:nvSpPr>
          <p:cNvPr id="29" name="文本占位符 28"/>
          <p:cNvSpPr>
            <a:spLocks noGrp="1"/>
          </p:cNvSpPr>
          <p:nvPr>
            <p:ph type="body" sz="quarter" idx="11"/>
          </p:nvPr>
        </p:nvSpPr>
        <p:spPr>
          <a:xfrm>
            <a:off x="4500563" y="2571750"/>
            <a:ext cx="2951162" cy="287338"/>
          </a:xfrm>
        </p:spPr>
        <p:txBody>
          <a:bodyPr>
            <a:normAutofit/>
          </a:bodyPr>
          <a:lstStyle>
            <a:lvl1pPr algn="r">
              <a:buNone/>
              <a:defRPr sz="180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p>
        </p:txBody>
      </p:sp>
      <p:sp>
        <p:nvSpPr>
          <p:cNvPr id="31" name="文本占位符 30"/>
          <p:cNvSpPr>
            <a:spLocks noGrp="1"/>
          </p:cNvSpPr>
          <p:nvPr>
            <p:ph type="body" sz="quarter" idx="12"/>
          </p:nvPr>
        </p:nvSpPr>
        <p:spPr>
          <a:xfrm>
            <a:off x="6082803" y="3723878"/>
            <a:ext cx="2161605" cy="287511"/>
          </a:xfrm>
        </p:spPr>
        <p:txBody>
          <a:bodyPr>
            <a:noAutofit/>
          </a:bodyPr>
          <a:lstStyle>
            <a:lvl1pPr algn="r">
              <a:buNone/>
              <a:defRPr sz="180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defRPr>
            </a:lvl1pPr>
          </a:lstStyle>
          <a:p>
            <a:pPr lvl="0"/>
            <a:r>
              <a:rPr lang="zh-CN" altLang="en-US" dirty="0" smtClean="0"/>
              <a:t>单击此处编辑母版文本样式</a:t>
            </a:r>
          </a:p>
        </p:txBody>
      </p:sp>
      <p:pic>
        <p:nvPicPr>
          <p:cNvPr id="7" name="Picture 258" descr="D:\PPT\timg 拷贝.png"/>
          <p:cNvPicPr>
            <a:picLocks noChangeAspect="1" noChangeArrowheads="1"/>
          </p:cNvPicPr>
          <p:nvPr userDrawn="1"/>
        </p:nvPicPr>
        <p:blipFill>
          <a:blip r:embed="rId4" cstate="print"/>
          <a:srcRect/>
          <a:stretch>
            <a:fillRect/>
          </a:stretch>
        </p:blipFill>
        <p:spPr bwMode="auto">
          <a:xfrm>
            <a:off x="779156" y="555526"/>
            <a:ext cx="912524" cy="864096"/>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椭圆 7"/>
          <p:cNvSpPr/>
          <p:nvPr userDrawn="1"/>
        </p:nvSpPr>
        <p:spPr>
          <a:xfrm>
            <a:off x="7440613" y="915988"/>
            <a:ext cx="46037" cy="4603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outerShdw blurRad="50800" dist="38100" dir="18900000" algn="bl" rotWithShape="0">
                  <a:prstClr val="black">
                    <a:alpha val="40000"/>
                  </a:prstClr>
                </a:outerShdw>
              </a:effectLst>
            </a:endParaRPr>
          </a:p>
        </p:txBody>
      </p:sp>
      <p:sp>
        <p:nvSpPr>
          <p:cNvPr id="15" name="内容占位符 14"/>
          <p:cNvSpPr>
            <a:spLocks noGrp="1"/>
          </p:cNvSpPr>
          <p:nvPr>
            <p:ph sz="quarter" idx="10"/>
          </p:nvPr>
        </p:nvSpPr>
        <p:spPr>
          <a:xfrm>
            <a:off x="6372820" y="772245"/>
            <a:ext cx="1079500" cy="287337"/>
          </a:xfrm>
          <a:ln>
            <a:noFill/>
          </a:ln>
        </p:spPr>
        <p:txBody>
          <a:bodyPr>
            <a:noAutofit/>
          </a:bodyPr>
          <a:lstStyle>
            <a:lvl1pPr algn="r">
              <a:buNone/>
              <a:defRPr sz="1200" b="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p>
        </p:txBody>
      </p:sp>
      <p:sp>
        <p:nvSpPr>
          <p:cNvPr id="16" name="内容占位符 14"/>
          <p:cNvSpPr>
            <a:spLocks noGrp="1"/>
          </p:cNvSpPr>
          <p:nvPr>
            <p:ph sz="quarter" idx="11"/>
          </p:nvPr>
        </p:nvSpPr>
        <p:spPr>
          <a:xfrm>
            <a:off x="7524328" y="772245"/>
            <a:ext cx="1079500" cy="287337"/>
          </a:xfrm>
          <a:ln>
            <a:noFill/>
          </a:ln>
        </p:spPr>
        <p:txBody>
          <a:bodyPr>
            <a:noAutofit/>
          </a:bodyPr>
          <a:lstStyle>
            <a:lvl1pPr algn="l">
              <a:buNone/>
              <a:defRPr sz="1200" b="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p>
        </p:txBody>
      </p:sp>
      <p:cxnSp>
        <p:nvCxnSpPr>
          <p:cNvPr id="11" name="直接连接符 10"/>
          <p:cNvCxnSpPr/>
          <p:nvPr userDrawn="1"/>
        </p:nvCxnSpPr>
        <p:spPr>
          <a:xfrm>
            <a:off x="1637365" y="1023578"/>
            <a:ext cx="6823067" cy="9715"/>
          </a:xfrm>
          <a:prstGeom prst="line">
            <a:avLst/>
          </a:prstGeom>
          <a:ln>
            <a:solidFill>
              <a:srgbClr val="1E3C9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539552" y="4659982"/>
            <a:ext cx="6337052" cy="8856"/>
          </a:xfrm>
          <a:prstGeom prst="line">
            <a:avLst/>
          </a:prstGeom>
          <a:ln>
            <a:solidFill>
              <a:srgbClr val="1E3C96"/>
            </a:solidFill>
          </a:ln>
        </p:spPr>
        <p:style>
          <a:lnRef idx="1">
            <a:schemeClr val="accent1"/>
          </a:lnRef>
          <a:fillRef idx="0">
            <a:schemeClr val="accent1"/>
          </a:fillRef>
          <a:effectRef idx="0">
            <a:schemeClr val="accent1"/>
          </a:effectRef>
          <a:fontRef idx="minor">
            <a:schemeClr val="tx1"/>
          </a:fontRef>
        </p:style>
      </p:cxnSp>
      <p:sp>
        <p:nvSpPr>
          <p:cNvPr id="13" name="同心圆 12"/>
          <p:cNvSpPr/>
          <p:nvPr userDrawn="1"/>
        </p:nvSpPr>
        <p:spPr>
          <a:xfrm>
            <a:off x="395536" y="4587974"/>
            <a:ext cx="144016" cy="144016"/>
          </a:xfrm>
          <a:prstGeom prst="donut">
            <a:avLst/>
          </a:prstGeom>
          <a:solidFill>
            <a:schemeClr val="bg1"/>
          </a:solidFill>
          <a:ln>
            <a:solidFill>
              <a:srgbClr val="1E3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菱形 13"/>
          <p:cNvSpPr/>
          <p:nvPr userDrawn="1"/>
        </p:nvSpPr>
        <p:spPr>
          <a:xfrm>
            <a:off x="8532440" y="1010433"/>
            <a:ext cx="288031" cy="45719"/>
          </a:xfrm>
          <a:prstGeom prst="diamond">
            <a:avLst/>
          </a:prstGeom>
          <a:solidFill>
            <a:srgbClr val="1E3C96"/>
          </a:solidFill>
          <a:ln>
            <a:solidFill>
              <a:srgbClr val="1E3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userDrawn="1"/>
        </p:nvSpPr>
        <p:spPr>
          <a:xfrm>
            <a:off x="6876256" y="4434666"/>
            <a:ext cx="2304256" cy="369332"/>
          </a:xfrm>
          <a:prstGeom prst="rect">
            <a:avLst/>
          </a:prstGeom>
          <a:noFill/>
        </p:spPr>
        <p:txBody>
          <a:bodyPr wrap="square" rtlCol="0">
            <a:spAutoFit/>
          </a:bodyPr>
          <a:lstStyle/>
          <a:p>
            <a:r>
              <a:rPr lang="en-US" altLang="zh-CN" dirty="0" smtClean="0">
                <a:solidFill>
                  <a:srgbClr val="1E3C96"/>
                </a:solidFill>
              </a:rPr>
              <a:t>www.ccpitsd.com</a:t>
            </a:r>
            <a:endParaRPr lang="zh-CN" altLang="en-US" dirty="0">
              <a:solidFill>
                <a:srgbClr val="1E3C96"/>
              </a:solidFill>
            </a:endParaRPr>
          </a:p>
        </p:txBody>
      </p:sp>
      <p:grpSp>
        <p:nvGrpSpPr>
          <p:cNvPr id="12" name="组合 11"/>
          <p:cNvGrpSpPr/>
          <p:nvPr userDrawn="1"/>
        </p:nvGrpSpPr>
        <p:grpSpPr>
          <a:xfrm>
            <a:off x="1753779" y="1923678"/>
            <a:ext cx="5698541" cy="1008112"/>
            <a:chOff x="1485900" y="1953444"/>
            <a:chExt cx="6254750" cy="1122362"/>
          </a:xfrm>
        </p:grpSpPr>
        <p:grpSp>
          <p:nvGrpSpPr>
            <p:cNvPr id="17" name="Group 35"/>
            <p:cNvGrpSpPr>
              <a:grpSpLocks/>
            </p:cNvGrpSpPr>
            <p:nvPr/>
          </p:nvGrpSpPr>
          <p:grpSpPr bwMode="auto">
            <a:xfrm>
              <a:off x="1485900" y="1953444"/>
              <a:ext cx="6254750" cy="1122362"/>
              <a:chOff x="0" y="0"/>
              <a:chExt cx="3940" cy="707"/>
            </a:xfrm>
          </p:grpSpPr>
          <p:pic>
            <p:nvPicPr>
              <p:cNvPr id="23" name="AutoShape 86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940" cy="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 Box 37"/>
              <p:cNvSpPr txBox="1">
                <a:spLocks noChangeArrowheads="1"/>
              </p:cNvSpPr>
              <p:nvPr/>
            </p:nvSpPr>
            <p:spPr bwMode="auto">
              <a:xfrm>
                <a:off x="122" y="118"/>
                <a:ext cx="3590" cy="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000" tIns="0" rIns="72000"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en-US" altLang="zh-CN" sz="2000" b="1">
                  <a:solidFill>
                    <a:schemeClr val="bg1"/>
                  </a:solidFill>
                  <a:latin typeface="Times New Roman" pitchFamily="18" charset="0"/>
                  <a:ea typeface="Gulim" pitchFamily="34" charset="-127"/>
                  <a:cs typeface="Times New Roman" pitchFamily="18" charset="0"/>
                </a:endParaRPr>
              </a:p>
            </p:txBody>
          </p:sp>
        </p:grpSp>
        <p:sp>
          <p:nvSpPr>
            <p:cNvPr id="19" name="AutoShape 50"/>
            <p:cNvSpPr>
              <a:spLocks noChangeArrowheads="1"/>
            </p:cNvSpPr>
            <p:nvPr/>
          </p:nvSpPr>
          <p:spPr bwMode="auto">
            <a:xfrm>
              <a:off x="2441575" y="2131244"/>
              <a:ext cx="4867275" cy="560387"/>
            </a:xfrm>
            <a:prstGeom prst="roundRect">
              <a:avLst>
                <a:gd name="adj" fmla="val 50000"/>
              </a:avLst>
            </a:prstGeom>
            <a:gradFill rotWithShape="1">
              <a:gsLst>
                <a:gs pos="0">
                  <a:srgbClr val="93CDDD"/>
                </a:gs>
                <a:gs pos="100000">
                  <a:srgbClr val="FFFFFF"/>
                </a:gs>
              </a:gsLst>
              <a:lin ang="5400000" scaled="1"/>
            </a:gradFill>
            <a:ln w="19050">
              <a:solidFill>
                <a:srgbClr val="FFFFFF"/>
              </a:solidFill>
              <a:round/>
              <a:headEnd/>
              <a:tailEnd/>
            </a:ln>
          </p:spPr>
          <p:txBody>
            <a:bodyPr wrap="none" lIns="342000" tIns="36000" bIns="3600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lang="en-US" altLang="zh-CN" dirty="0">
                <a:solidFill>
                  <a:srgbClr val="333333"/>
                </a:solidFill>
                <a:latin typeface="+mj-ea"/>
                <a:ea typeface="+mj-ea"/>
              </a:endParaRPr>
            </a:p>
          </p:txBody>
        </p:sp>
        <p:sp>
          <p:nvSpPr>
            <p:cNvPr id="21" name="AutoShape 51"/>
            <p:cNvSpPr>
              <a:spLocks noChangeArrowheads="1"/>
            </p:cNvSpPr>
            <p:nvPr/>
          </p:nvSpPr>
          <p:spPr bwMode="auto">
            <a:xfrm>
              <a:off x="2600325" y="2161406"/>
              <a:ext cx="4556125" cy="263525"/>
            </a:xfrm>
            <a:prstGeom prst="roundRect">
              <a:avLst>
                <a:gd name="adj" fmla="val 50000"/>
              </a:avLst>
            </a:prstGeom>
            <a:gradFill rotWithShape="1">
              <a:gsLst>
                <a:gs pos="0">
                  <a:srgbClr val="FFFFFF">
                    <a:alpha val="37999"/>
                  </a:srgbClr>
                </a:gs>
                <a:gs pos="100000">
                  <a:srgbClr val="767676">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342000" tIns="19080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latinLnBrk="1" hangingPunct="1"/>
              <a:endParaRPr lang="ko-KR" altLang="en-US">
                <a:latin typeface="Gulim" pitchFamily="34" charset="-127"/>
                <a:ea typeface="Gulim" pitchFamily="34" charset="-127"/>
              </a:endParaRPr>
            </a:p>
          </p:txBody>
        </p:sp>
        <p:sp>
          <p:nvSpPr>
            <p:cNvPr id="22" name="TextBox 47"/>
            <p:cNvSpPr txBox="1">
              <a:spLocks noChangeArrowheads="1"/>
            </p:cNvSpPr>
            <p:nvPr/>
          </p:nvSpPr>
          <p:spPr bwMode="auto">
            <a:xfrm>
              <a:off x="2088001" y="2131451"/>
              <a:ext cx="202762" cy="582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latinLnBrk="1" hangingPunct="1"/>
              <a:endParaRPr lang="en-US" altLang="zh-CN" sz="2800" b="1" dirty="0">
                <a:solidFill>
                  <a:schemeClr val="bg1"/>
                </a:solidFill>
                <a:latin typeface="+mj-ea"/>
                <a:ea typeface="+mj-ea"/>
                <a:cs typeface="Times New Roman" pitchFamily="18" charset="0"/>
              </a:endParaRPr>
            </a:p>
          </p:txBody>
        </p:sp>
      </p:grpSp>
      <p:sp>
        <p:nvSpPr>
          <p:cNvPr id="25" name="内容占位符 14"/>
          <p:cNvSpPr>
            <a:spLocks noGrp="1"/>
          </p:cNvSpPr>
          <p:nvPr>
            <p:ph sz="quarter" idx="12"/>
          </p:nvPr>
        </p:nvSpPr>
        <p:spPr>
          <a:xfrm>
            <a:off x="2014306" y="2135872"/>
            <a:ext cx="576064" cy="432048"/>
          </a:xfrm>
          <a:ln>
            <a:noFill/>
          </a:ln>
        </p:spPr>
        <p:txBody>
          <a:bodyPr>
            <a:noAutofit/>
          </a:bodyPr>
          <a:lstStyle>
            <a:lvl1pPr algn="l">
              <a:buNone/>
              <a:defRPr sz="2800" b="0">
                <a:solidFill>
                  <a:schemeClr val="bg1"/>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p>
        </p:txBody>
      </p:sp>
      <p:sp>
        <p:nvSpPr>
          <p:cNvPr id="26" name="内容占位符 14"/>
          <p:cNvSpPr>
            <a:spLocks noGrp="1"/>
          </p:cNvSpPr>
          <p:nvPr>
            <p:ph sz="quarter" idx="13"/>
          </p:nvPr>
        </p:nvSpPr>
        <p:spPr>
          <a:xfrm>
            <a:off x="2857678" y="2167151"/>
            <a:ext cx="3874561" cy="360040"/>
          </a:xfrm>
          <a:ln>
            <a:noFill/>
          </a:ln>
        </p:spPr>
        <p:txBody>
          <a:bodyPr>
            <a:noAutofit/>
          </a:bodyPr>
          <a:lstStyle>
            <a:lvl1pPr algn="l">
              <a:buNone/>
              <a:defRPr sz="1800" b="0">
                <a:solidFill>
                  <a:schemeClr val="tx1"/>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p>
        </p:txBody>
      </p:sp>
      <p:pic>
        <p:nvPicPr>
          <p:cNvPr id="28" name="Picture 258" descr="D:\PPT\timg 拷贝.png"/>
          <p:cNvPicPr>
            <a:picLocks noChangeAspect="1" noChangeArrowheads="1"/>
          </p:cNvPicPr>
          <p:nvPr userDrawn="1"/>
        </p:nvPicPr>
        <p:blipFill>
          <a:blip r:embed="rId3" cstate="print"/>
          <a:srcRect/>
          <a:stretch>
            <a:fillRect/>
          </a:stretch>
        </p:blipFill>
        <p:spPr bwMode="auto">
          <a:xfrm>
            <a:off x="779156" y="555526"/>
            <a:ext cx="912524" cy="864096"/>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8" name="椭圆 7"/>
          <p:cNvSpPr/>
          <p:nvPr userDrawn="1"/>
        </p:nvSpPr>
        <p:spPr>
          <a:xfrm>
            <a:off x="7440613" y="915988"/>
            <a:ext cx="46037" cy="4603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ffectLst>
                <a:outerShdw blurRad="50800" dist="38100" dir="18900000" algn="bl" rotWithShape="0">
                  <a:prstClr val="black">
                    <a:alpha val="40000"/>
                  </a:prstClr>
                </a:outerShdw>
              </a:effectLst>
            </a:endParaRPr>
          </a:p>
        </p:txBody>
      </p:sp>
      <p:sp>
        <p:nvSpPr>
          <p:cNvPr id="15" name="内容占位符 14"/>
          <p:cNvSpPr>
            <a:spLocks noGrp="1"/>
          </p:cNvSpPr>
          <p:nvPr>
            <p:ph sz="quarter" idx="10"/>
          </p:nvPr>
        </p:nvSpPr>
        <p:spPr>
          <a:xfrm>
            <a:off x="6372820" y="772245"/>
            <a:ext cx="1079500" cy="287337"/>
          </a:xfrm>
          <a:ln>
            <a:noFill/>
          </a:ln>
        </p:spPr>
        <p:txBody>
          <a:bodyPr>
            <a:noAutofit/>
          </a:bodyPr>
          <a:lstStyle>
            <a:lvl1pPr algn="r">
              <a:buNone/>
              <a:defRPr sz="1200" b="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p>
        </p:txBody>
      </p:sp>
      <p:sp>
        <p:nvSpPr>
          <p:cNvPr id="16" name="内容占位符 14"/>
          <p:cNvSpPr>
            <a:spLocks noGrp="1"/>
          </p:cNvSpPr>
          <p:nvPr>
            <p:ph sz="quarter" idx="11"/>
          </p:nvPr>
        </p:nvSpPr>
        <p:spPr>
          <a:xfrm>
            <a:off x="7524328" y="772245"/>
            <a:ext cx="1079500" cy="287337"/>
          </a:xfrm>
          <a:ln>
            <a:noFill/>
          </a:ln>
        </p:spPr>
        <p:txBody>
          <a:bodyPr>
            <a:noAutofit/>
          </a:bodyPr>
          <a:lstStyle>
            <a:lvl1pPr algn="l">
              <a:buNone/>
              <a:defRPr sz="1200" b="0">
                <a:solidFill>
                  <a:srgbClr val="1E3C96"/>
                </a:solidFill>
                <a:effectLst>
                  <a:outerShdw blurRad="50800" dist="38100" dir="2700000" algn="tl" rotWithShape="0">
                    <a:prstClr val="black">
                      <a:alpha val="40000"/>
                    </a:prstClr>
                  </a:outerShdw>
                </a:effectLst>
              </a:defRPr>
            </a:lvl1pPr>
          </a:lstStyle>
          <a:p>
            <a:pPr lvl="0"/>
            <a:r>
              <a:rPr lang="zh-CN" altLang="en-US" dirty="0" smtClean="0"/>
              <a:t>单击此处编辑母版文本样式</a:t>
            </a:r>
          </a:p>
        </p:txBody>
      </p:sp>
      <p:cxnSp>
        <p:nvCxnSpPr>
          <p:cNvPr id="11" name="直接连接符 10"/>
          <p:cNvCxnSpPr/>
          <p:nvPr userDrawn="1"/>
        </p:nvCxnSpPr>
        <p:spPr>
          <a:xfrm>
            <a:off x="1637365" y="1023578"/>
            <a:ext cx="6823067" cy="9715"/>
          </a:xfrm>
          <a:prstGeom prst="line">
            <a:avLst/>
          </a:prstGeom>
          <a:ln>
            <a:solidFill>
              <a:srgbClr val="1E3C9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539552" y="4659982"/>
            <a:ext cx="6337052" cy="8856"/>
          </a:xfrm>
          <a:prstGeom prst="line">
            <a:avLst/>
          </a:prstGeom>
          <a:ln>
            <a:solidFill>
              <a:srgbClr val="1E3C96"/>
            </a:solidFill>
          </a:ln>
        </p:spPr>
        <p:style>
          <a:lnRef idx="1">
            <a:schemeClr val="accent1"/>
          </a:lnRef>
          <a:fillRef idx="0">
            <a:schemeClr val="accent1"/>
          </a:fillRef>
          <a:effectRef idx="0">
            <a:schemeClr val="accent1"/>
          </a:effectRef>
          <a:fontRef idx="minor">
            <a:schemeClr val="tx1"/>
          </a:fontRef>
        </p:style>
      </p:cxnSp>
      <p:sp>
        <p:nvSpPr>
          <p:cNvPr id="13" name="同心圆 12"/>
          <p:cNvSpPr/>
          <p:nvPr userDrawn="1"/>
        </p:nvSpPr>
        <p:spPr>
          <a:xfrm>
            <a:off x="395536" y="4587974"/>
            <a:ext cx="144016" cy="144016"/>
          </a:xfrm>
          <a:prstGeom prst="donut">
            <a:avLst/>
          </a:prstGeom>
          <a:solidFill>
            <a:schemeClr val="bg1"/>
          </a:solidFill>
          <a:ln>
            <a:solidFill>
              <a:srgbClr val="1E3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菱形 13"/>
          <p:cNvSpPr/>
          <p:nvPr userDrawn="1"/>
        </p:nvSpPr>
        <p:spPr>
          <a:xfrm>
            <a:off x="8532440" y="1010433"/>
            <a:ext cx="288031" cy="45719"/>
          </a:xfrm>
          <a:prstGeom prst="diamond">
            <a:avLst/>
          </a:prstGeom>
          <a:solidFill>
            <a:srgbClr val="1E3C96"/>
          </a:solidFill>
          <a:ln>
            <a:solidFill>
              <a:srgbClr val="1E3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userDrawn="1"/>
        </p:nvSpPr>
        <p:spPr>
          <a:xfrm>
            <a:off x="6876256" y="4434666"/>
            <a:ext cx="2304256" cy="369332"/>
          </a:xfrm>
          <a:prstGeom prst="rect">
            <a:avLst/>
          </a:prstGeom>
          <a:noFill/>
        </p:spPr>
        <p:txBody>
          <a:bodyPr wrap="square" rtlCol="0">
            <a:spAutoFit/>
          </a:bodyPr>
          <a:lstStyle/>
          <a:p>
            <a:r>
              <a:rPr lang="en-US" altLang="zh-CN" dirty="0" smtClean="0">
                <a:solidFill>
                  <a:srgbClr val="1E3C96"/>
                </a:solidFill>
              </a:rPr>
              <a:t>www.ccpitsd.com</a:t>
            </a:r>
            <a:endParaRPr lang="zh-CN" altLang="en-US" dirty="0">
              <a:solidFill>
                <a:srgbClr val="1E3C96"/>
              </a:solidFill>
            </a:endParaRPr>
          </a:p>
        </p:txBody>
      </p:sp>
      <p:pic>
        <p:nvPicPr>
          <p:cNvPr id="17" name="Picture 258" descr="D:\PPT\timg 拷贝.png"/>
          <p:cNvPicPr>
            <a:picLocks noChangeAspect="1" noChangeArrowheads="1"/>
          </p:cNvPicPr>
          <p:nvPr userDrawn="1"/>
        </p:nvPicPr>
        <p:blipFill>
          <a:blip r:embed="rId2" cstate="print"/>
          <a:srcRect/>
          <a:stretch>
            <a:fillRect/>
          </a:stretch>
        </p:blipFill>
        <p:spPr bwMode="auto">
          <a:xfrm>
            <a:off x="779156" y="555526"/>
            <a:ext cx="912524" cy="864096"/>
          </a:xfrm>
          <a:prstGeom prst="rect">
            <a:avLst/>
          </a:prstGeom>
          <a:noFill/>
        </p:spPr>
      </p:pic>
    </p:spTree>
    <p:extLst>
      <p:ext uri="{BB962C8B-B14F-4D97-AF65-F5344CB8AC3E}">
        <p14:creationId xmlns:p14="http://schemas.microsoft.com/office/powerpoint/2010/main" xmlns="" val="28380607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aphicFrame>
        <p:nvGraphicFramePr>
          <p:cNvPr id="5" name="Object 20"/>
          <p:cNvGraphicFramePr>
            <a:graphicFrameLocks noChangeAspect="1"/>
          </p:cNvGraphicFramePr>
          <p:nvPr>
            <p:extLst>
              <p:ext uri="{D42A27DB-BD31-4B8C-83A1-F6EECF244321}">
                <p14:modId xmlns:p14="http://schemas.microsoft.com/office/powerpoint/2010/main" xmlns="" val="2777298556"/>
              </p:ext>
            </p:extLst>
          </p:nvPr>
        </p:nvGraphicFramePr>
        <p:xfrm>
          <a:off x="0" y="3489325"/>
          <a:ext cx="9144000" cy="1695450"/>
        </p:xfrm>
        <a:graphic>
          <a:graphicData uri="http://schemas.openxmlformats.org/presentationml/2006/ole">
            <p:oleObj spid="_x0000_s43035" name="Image" r:id="rId3" imgW="4275991" imgH="1057300" progId="Photoshop.Image.7">
              <p:embed/>
            </p:oleObj>
          </a:graphicData>
        </a:graphic>
      </p:graphicFrame>
      <p:sp>
        <p:nvSpPr>
          <p:cNvPr id="27" name="文本占位符 26"/>
          <p:cNvSpPr>
            <a:spLocks noGrp="1"/>
          </p:cNvSpPr>
          <p:nvPr>
            <p:ph type="body" sz="quarter" idx="10"/>
          </p:nvPr>
        </p:nvSpPr>
        <p:spPr>
          <a:xfrm>
            <a:off x="1691680" y="1851670"/>
            <a:ext cx="5760640" cy="720080"/>
          </a:xfrm>
        </p:spPr>
        <p:txBody>
          <a:bodyPr>
            <a:noAutofit/>
          </a:bodyPr>
          <a:lstStyle>
            <a:lvl1pPr algn="dist">
              <a:buNone/>
              <a:defRPr sz="460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defRPr>
            </a:lvl1pPr>
          </a:lstStyle>
          <a:p>
            <a:pPr lvl="0"/>
            <a:r>
              <a:rPr lang="zh-CN" altLang="en-US" dirty="0" smtClean="0"/>
              <a:t>单击此处编辑母版文本样式</a:t>
            </a:r>
          </a:p>
        </p:txBody>
      </p:sp>
      <p:sp>
        <p:nvSpPr>
          <p:cNvPr id="31" name="文本占位符 30"/>
          <p:cNvSpPr>
            <a:spLocks noGrp="1"/>
          </p:cNvSpPr>
          <p:nvPr>
            <p:ph type="body" sz="quarter" idx="12"/>
          </p:nvPr>
        </p:nvSpPr>
        <p:spPr>
          <a:xfrm>
            <a:off x="6082803" y="3723878"/>
            <a:ext cx="2161605" cy="287511"/>
          </a:xfrm>
        </p:spPr>
        <p:txBody>
          <a:bodyPr>
            <a:noAutofit/>
          </a:bodyPr>
          <a:lstStyle>
            <a:lvl1pPr algn="r">
              <a:buNone/>
              <a:defRPr sz="1800">
                <a:solidFill>
                  <a:srgbClr val="1E3C96"/>
                </a:solidFill>
                <a:effectLst>
                  <a:outerShdw blurRad="50800" dist="38100" dir="2700000" algn="tl" rotWithShape="0">
                    <a:prstClr val="black">
                      <a:alpha val="40000"/>
                    </a:prstClr>
                  </a:outerShdw>
                </a:effectLst>
                <a:latin typeface="微软雅黑" pitchFamily="34" charset="-122"/>
                <a:ea typeface="微软雅黑" pitchFamily="34" charset="-122"/>
              </a:defRPr>
            </a:lvl1pPr>
          </a:lstStyle>
          <a:p>
            <a:pPr lvl="0"/>
            <a:r>
              <a:rPr lang="zh-CN" altLang="en-US" dirty="0" smtClean="0"/>
              <a:t>单击此处编辑母版文本样式</a:t>
            </a:r>
          </a:p>
        </p:txBody>
      </p:sp>
      <p:sp>
        <p:nvSpPr>
          <p:cNvPr id="14" name="矩形 13"/>
          <p:cNvSpPr/>
          <p:nvPr userDrawn="1"/>
        </p:nvSpPr>
        <p:spPr>
          <a:xfrm>
            <a:off x="0" y="0"/>
            <a:ext cx="9144000" cy="12756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占位符 26"/>
          <p:cNvSpPr>
            <a:spLocks noGrp="1"/>
          </p:cNvSpPr>
          <p:nvPr>
            <p:ph type="body" sz="quarter" idx="13"/>
          </p:nvPr>
        </p:nvSpPr>
        <p:spPr>
          <a:xfrm>
            <a:off x="251520" y="267494"/>
            <a:ext cx="8640960" cy="720080"/>
          </a:xfrm>
        </p:spPr>
        <p:txBody>
          <a:bodyPr>
            <a:noAutofit/>
          </a:bodyPr>
          <a:lstStyle>
            <a:lvl1pPr algn="dist">
              <a:buNone/>
              <a:defRPr sz="5400">
                <a:solidFill>
                  <a:schemeClr val="bg1"/>
                </a:solidFill>
                <a:effectLst>
                  <a:outerShdw blurRad="50800" dist="38100" dir="2700000" algn="tl" rotWithShape="0">
                    <a:prstClr val="black">
                      <a:alpha val="40000"/>
                    </a:prstClr>
                  </a:outerShdw>
                </a:effectLst>
                <a:latin typeface="微软雅黑" pitchFamily="34" charset="-122"/>
                <a:ea typeface="微软雅黑" pitchFamily="34" charset="-122"/>
              </a:defRPr>
            </a:lvl1pPr>
          </a:lstStyle>
          <a:p>
            <a:pPr lvl="0"/>
            <a:r>
              <a:rPr lang="zh-CN" altLang="en-US" dirty="0" smtClean="0"/>
              <a:t>单击此处编辑母版文本样式</a:t>
            </a:r>
          </a:p>
        </p:txBody>
      </p:sp>
    </p:spTree>
    <p:extLst>
      <p:ext uri="{BB962C8B-B14F-4D97-AF65-F5344CB8AC3E}">
        <p14:creationId xmlns:p14="http://schemas.microsoft.com/office/powerpoint/2010/main" xmlns="" val="16387322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7171"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rgbClr val="1E3C96"/>
                </a:solidFill>
                <a:latin typeface="+mn-lt"/>
                <a:ea typeface="+mn-ea"/>
              </a:defRPr>
            </a:lvl1pPr>
          </a:lstStyle>
          <a:p>
            <a:pPr>
              <a:defRPr/>
            </a:pPr>
            <a:fld id="{6A16F5F3-4538-47C0-9CF9-A4FDEAFCE874}" type="datetimeFigureOut">
              <a:rPr lang="zh-CN" altLang="en-US" smtClean="0"/>
              <a:pPr>
                <a:defRPr/>
              </a:pPr>
              <a:t>2020/7/10</a:t>
            </a:fld>
            <a:endParaRPr lang="zh-CN" altLang="en-US" dirty="0"/>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rgbClr val="1E3C96"/>
                </a:solidFill>
                <a:latin typeface="+mn-lt"/>
                <a:ea typeface="+mn-ea"/>
              </a:defRPr>
            </a:lvl1pPr>
          </a:lstStyle>
          <a:p>
            <a:pPr>
              <a:defRPr/>
            </a:pPr>
            <a:endParaRPr lang="zh-CN" altLang="en-US" dirty="0"/>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rgbClr val="1E3C96"/>
                </a:solidFill>
                <a:latin typeface="+mn-lt"/>
                <a:ea typeface="+mn-ea"/>
              </a:defRPr>
            </a:lvl1pPr>
          </a:lstStyle>
          <a:p>
            <a:pPr>
              <a:defRPr/>
            </a:pPr>
            <a:fld id="{3A22868E-8354-4E0D-B1BC-ECADF330382C}"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712" r:id="rId1"/>
    <p:sldLayoutId id="2147483709" r:id="rId2"/>
    <p:sldLayoutId id="2147483710" r:id="rId3"/>
    <p:sldLayoutId id="2147483714" r:id="rId4"/>
    <p:sldLayoutId id="2147483713" r:id="rId5"/>
  </p:sldLayoutIdLst>
  <p:timing>
    <p:tnLst>
      <p:par>
        <p:cTn id="1" dur="indefinite" restart="never" nodeType="tmRoot"/>
      </p:par>
    </p:tnLst>
  </p:timing>
  <p:txStyles>
    <p:titleStyle>
      <a:lvl1pPr algn="ctr" rtl="0" fontAlgn="base">
        <a:spcBef>
          <a:spcPct val="0"/>
        </a:spcBef>
        <a:spcAft>
          <a:spcPct val="0"/>
        </a:spcAft>
        <a:defRPr sz="4400" kern="1200">
          <a:solidFill>
            <a:srgbClr val="1E3C96"/>
          </a:solidFill>
          <a:latin typeface="+mj-lt"/>
          <a:ea typeface="+mj-ea"/>
          <a:cs typeface="+mj-cs"/>
        </a:defRPr>
      </a:lvl1pPr>
      <a:lvl2pPr algn="ctr" rtl="0" fontAlgn="base">
        <a:spcBef>
          <a:spcPct val="0"/>
        </a:spcBef>
        <a:spcAft>
          <a:spcPct val="0"/>
        </a:spcAft>
        <a:defRPr sz="4400">
          <a:solidFill>
            <a:schemeClr val="tx1"/>
          </a:solidFill>
          <a:latin typeface="Century Gothic" pitchFamily="34" charset="0"/>
          <a:ea typeface="幼圆" pitchFamily="49" charset="-122"/>
        </a:defRPr>
      </a:lvl2pPr>
      <a:lvl3pPr algn="ctr" rtl="0" fontAlgn="base">
        <a:spcBef>
          <a:spcPct val="0"/>
        </a:spcBef>
        <a:spcAft>
          <a:spcPct val="0"/>
        </a:spcAft>
        <a:defRPr sz="4400">
          <a:solidFill>
            <a:schemeClr val="tx1"/>
          </a:solidFill>
          <a:latin typeface="Century Gothic" pitchFamily="34" charset="0"/>
          <a:ea typeface="幼圆" pitchFamily="49" charset="-122"/>
        </a:defRPr>
      </a:lvl3pPr>
      <a:lvl4pPr algn="ctr" rtl="0" fontAlgn="base">
        <a:spcBef>
          <a:spcPct val="0"/>
        </a:spcBef>
        <a:spcAft>
          <a:spcPct val="0"/>
        </a:spcAft>
        <a:defRPr sz="4400">
          <a:solidFill>
            <a:schemeClr val="tx1"/>
          </a:solidFill>
          <a:latin typeface="Century Gothic" pitchFamily="34" charset="0"/>
          <a:ea typeface="幼圆" pitchFamily="49" charset="-122"/>
        </a:defRPr>
      </a:lvl4pPr>
      <a:lvl5pPr algn="ctr" rtl="0" fontAlgn="base">
        <a:spcBef>
          <a:spcPct val="0"/>
        </a:spcBef>
        <a:spcAft>
          <a:spcPct val="0"/>
        </a:spcAft>
        <a:defRPr sz="4400">
          <a:solidFill>
            <a:schemeClr val="tx1"/>
          </a:solidFill>
          <a:latin typeface="Century Gothic" pitchFamily="34" charset="0"/>
          <a:ea typeface="幼圆" pitchFamily="49" charset="-122"/>
        </a:defRPr>
      </a:lvl5pPr>
      <a:lvl6pPr marL="457200" algn="ctr" rtl="0" fontAlgn="base">
        <a:spcBef>
          <a:spcPct val="0"/>
        </a:spcBef>
        <a:spcAft>
          <a:spcPct val="0"/>
        </a:spcAft>
        <a:defRPr sz="4400">
          <a:solidFill>
            <a:schemeClr val="tx1"/>
          </a:solidFill>
          <a:latin typeface="Century Gothic" pitchFamily="34" charset="0"/>
          <a:ea typeface="幼圆" pitchFamily="49" charset="-122"/>
        </a:defRPr>
      </a:lvl6pPr>
      <a:lvl7pPr marL="914400" algn="ctr" rtl="0" fontAlgn="base">
        <a:spcBef>
          <a:spcPct val="0"/>
        </a:spcBef>
        <a:spcAft>
          <a:spcPct val="0"/>
        </a:spcAft>
        <a:defRPr sz="4400">
          <a:solidFill>
            <a:schemeClr val="tx1"/>
          </a:solidFill>
          <a:latin typeface="Century Gothic" pitchFamily="34" charset="0"/>
          <a:ea typeface="幼圆" pitchFamily="49" charset="-122"/>
        </a:defRPr>
      </a:lvl7pPr>
      <a:lvl8pPr marL="1371600" algn="ctr" rtl="0" fontAlgn="base">
        <a:spcBef>
          <a:spcPct val="0"/>
        </a:spcBef>
        <a:spcAft>
          <a:spcPct val="0"/>
        </a:spcAft>
        <a:defRPr sz="4400">
          <a:solidFill>
            <a:schemeClr val="tx1"/>
          </a:solidFill>
          <a:latin typeface="Century Gothic" pitchFamily="34" charset="0"/>
          <a:ea typeface="幼圆" pitchFamily="49" charset="-122"/>
        </a:defRPr>
      </a:lvl8pPr>
      <a:lvl9pPr marL="1828800" algn="ctr" rtl="0" fontAlgn="base">
        <a:spcBef>
          <a:spcPct val="0"/>
        </a:spcBef>
        <a:spcAft>
          <a:spcPct val="0"/>
        </a:spcAft>
        <a:defRPr sz="4400">
          <a:solidFill>
            <a:schemeClr val="tx1"/>
          </a:solidFill>
          <a:latin typeface="Century Gothic" pitchFamily="34" charset="0"/>
          <a:ea typeface="幼圆" pitchFamily="49" charset="-122"/>
        </a:defRPr>
      </a:lvl9pPr>
    </p:titleStyle>
    <p:bodyStyle>
      <a:lvl1pPr marL="342900" indent="-342900" algn="l" rtl="0" fontAlgn="base">
        <a:spcBef>
          <a:spcPct val="20000"/>
        </a:spcBef>
        <a:spcAft>
          <a:spcPct val="0"/>
        </a:spcAft>
        <a:buFont typeface="Arial" pitchFamily="34" charset="0"/>
        <a:buChar char="•"/>
        <a:defRPr sz="3200" kern="1200">
          <a:solidFill>
            <a:srgbClr val="1E3C96"/>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rgbClr val="1E3C96"/>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rgbClr val="1E3C96"/>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rgbClr val="1E3C96"/>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rgbClr val="1E3C9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7.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 Id="rId5" Type="http://schemas.openxmlformats.org/officeDocument/2006/relationships/image" Target="../media/image63.jpeg"/><Relationship Id="rId4" Type="http://schemas.openxmlformats.org/officeDocument/2006/relationships/image" Target="../media/image6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59632" y="1851025"/>
            <a:ext cx="6480720" cy="720725"/>
          </a:xfrm>
        </p:spPr>
        <p:txBody>
          <a:bodyPr rtlCol="0"/>
          <a:lstStyle/>
          <a:p>
            <a:pPr fontAlgn="auto">
              <a:spcAft>
                <a:spcPts val="0"/>
              </a:spcAft>
              <a:defRPr/>
            </a:pPr>
            <a:r>
              <a:rPr lang="zh-CN" altLang="en-US" sz="2800" dirty="0" smtClean="0"/>
              <a:t>枣庄市残联系统“干部上讲台”第四期</a:t>
            </a:r>
            <a:endParaRPr lang="zh-CN" altLang="en-US" sz="2800" dirty="0"/>
          </a:p>
        </p:txBody>
      </p:sp>
      <p:sp>
        <p:nvSpPr>
          <p:cNvPr id="3" name="文本占位符 2"/>
          <p:cNvSpPr>
            <a:spLocks noGrp="1"/>
          </p:cNvSpPr>
          <p:nvPr>
            <p:ph type="body" sz="quarter" idx="11"/>
          </p:nvPr>
        </p:nvSpPr>
        <p:spPr/>
        <p:txBody>
          <a:bodyPr rtlCol="0">
            <a:normAutofit fontScale="85000" lnSpcReduction="20000"/>
          </a:bodyPr>
          <a:lstStyle/>
          <a:p>
            <a:pPr fontAlgn="auto">
              <a:spcAft>
                <a:spcPts val="0"/>
              </a:spcAft>
              <a:defRPr/>
            </a:pPr>
            <a:r>
              <a:rPr lang="en-US" altLang="zh-CN" sz="1900" b="1" dirty="0" smtClean="0"/>
              <a:t> </a:t>
            </a:r>
            <a:endParaRPr lang="en-US" altLang="zh-CN" b="1" dirty="0" smtClean="0"/>
          </a:p>
        </p:txBody>
      </p:sp>
      <p:sp>
        <p:nvSpPr>
          <p:cNvPr id="4" name="文本占位符 3"/>
          <p:cNvSpPr>
            <a:spLocks noGrp="1"/>
          </p:cNvSpPr>
          <p:nvPr>
            <p:ph type="body" sz="quarter" idx="12"/>
          </p:nvPr>
        </p:nvSpPr>
        <p:spPr>
          <a:xfrm>
            <a:off x="6083300" y="3724275"/>
            <a:ext cx="2160588" cy="287338"/>
          </a:xfrm>
        </p:spPr>
        <p:txBody>
          <a:bodyPr rtlCol="0"/>
          <a:lstStyle/>
          <a:p>
            <a:pPr fontAlgn="auto">
              <a:spcAft>
                <a:spcPts val="0"/>
              </a:spcAft>
              <a:defRPr/>
            </a:pPr>
            <a:r>
              <a:rPr lang="en-US" altLang="zh-CN" dirty="0" smtClean="0"/>
              <a:t>2020</a:t>
            </a:r>
            <a:r>
              <a:rPr lang="zh-CN" altLang="en-US" dirty="0" smtClean="0"/>
              <a:t>年</a:t>
            </a:r>
            <a:r>
              <a:rPr lang="en-US" altLang="zh-CN" dirty="0" smtClean="0"/>
              <a:t>7</a:t>
            </a:r>
            <a:r>
              <a:rPr lang="zh-CN" altLang="en-US" dirty="0" smtClean="0"/>
              <a:t>月</a:t>
            </a:r>
            <a:r>
              <a:rPr lang="en-US" altLang="zh-CN" dirty="0" smtClean="0"/>
              <a:t>10</a:t>
            </a:r>
            <a:r>
              <a:rPr lang="zh-CN" altLang="en-US" dirty="0" smtClean="0"/>
              <a:t>日</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背景</a:t>
            </a:r>
            <a:endParaRPr lang="zh-CN" altLang="en-US" dirty="0"/>
          </a:p>
        </p:txBody>
      </p:sp>
      <p:sp>
        <p:nvSpPr>
          <p:cNvPr id="3" name="内容占位符 2"/>
          <p:cNvSpPr>
            <a:spLocks noGrp="1"/>
          </p:cNvSpPr>
          <p:nvPr>
            <p:ph sz="quarter" idx="11"/>
          </p:nvPr>
        </p:nvSpPr>
        <p:spPr/>
        <p:txBody>
          <a:bodyPr/>
          <a:lstStyle/>
          <a:p>
            <a:r>
              <a:rPr lang="zh-CN" altLang="en-US" dirty="0" smtClean="0"/>
              <a:t>要求</a:t>
            </a:r>
            <a:endParaRPr lang="zh-CN" altLang="en-US" dirty="0"/>
          </a:p>
        </p:txBody>
      </p:sp>
      <p:sp>
        <p:nvSpPr>
          <p:cNvPr id="5" name="矩形 4"/>
          <p:cNvSpPr/>
          <p:nvPr/>
        </p:nvSpPr>
        <p:spPr>
          <a:xfrm>
            <a:off x="1187624" y="1851670"/>
            <a:ext cx="6336704" cy="738664"/>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en-US" sz="1400" dirty="0" smtClean="0">
                <a:solidFill>
                  <a:srgbClr val="1E328C"/>
                </a:solidFill>
              </a:rPr>
              <a:t>基于台帐管理的，</a:t>
            </a:r>
            <a:r>
              <a:rPr lang="en-US" altLang="zh-CN" sz="1400" dirty="0" smtClean="0">
                <a:solidFill>
                  <a:srgbClr val="1E328C"/>
                </a:solidFill>
              </a:rPr>
              <a:t> “</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个性化服务模式，是新时代按照残联深化改革的要求，创新探索残疾人服务的具体案例。</a:t>
            </a:r>
            <a:endParaRPr lang="zh-CN" altLang="en-US" sz="1400" dirty="0" smtClean="0">
              <a:solidFill>
                <a:srgbClr val="1E328C"/>
              </a:solidFill>
            </a:endParaRPr>
          </a:p>
        </p:txBody>
      </p:sp>
      <p:pic>
        <p:nvPicPr>
          <p:cNvPr id="82945" name="Picture 1"/>
          <p:cNvPicPr>
            <a:picLocks noChangeAspect="1" noChangeArrowheads="1"/>
          </p:cNvPicPr>
          <p:nvPr/>
        </p:nvPicPr>
        <p:blipFill>
          <a:blip r:embed="rId2" cstate="print"/>
          <a:srcRect/>
          <a:stretch>
            <a:fillRect/>
          </a:stretch>
        </p:blipFill>
        <p:spPr bwMode="auto">
          <a:xfrm>
            <a:off x="3635896" y="2771148"/>
            <a:ext cx="4176464" cy="152321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矩形 6"/>
          <p:cNvSpPr/>
          <p:nvPr/>
        </p:nvSpPr>
        <p:spPr>
          <a:xfrm>
            <a:off x="1763688" y="1203598"/>
            <a:ext cx="1415772" cy="338554"/>
          </a:xfrm>
          <a:prstGeom prst="rect">
            <a:avLst/>
          </a:prstGeom>
        </p:spPr>
        <p:txBody>
          <a:bodyPr wrap="none">
            <a:spAutoFit/>
          </a:bodyPr>
          <a:lstStyle/>
          <a:p>
            <a:r>
              <a:rPr lang="en-US" altLang="zh-CN" sz="1600" dirty="0" smtClean="0">
                <a:solidFill>
                  <a:srgbClr val="1E328C"/>
                </a:solidFill>
              </a:rPr>
              <a:t>【</a:t>
            </a:r>
            <a:r>
              <a:rPr lang="zh-CN" altLang="en-US" sz="1600" dirty="0" smtClean="0">
                <a:solidFill>
                  <a:srgbClr val="1E328C"/>
                </a:solidFill>
              </a:rPr>
              <a:t>适应改革</a:t>
            </a:r>
            <a:r>
              <a:rPr lang="en-US" altLang="zh-CN" sz="1600" dirty="0" smtClean="0">
                <a:solidFill>
                  <a:srgbClr val="1E328C"/>
                </a:solidFill>
              </a:rPr>
              <a:t>】</a:t>
            </a:r>
            <a:endParaRPr lang="zh-CN" alt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背景</a:t>
            </a:r>
          </a:p>
          <a:p>
            <a:endParaRPr lang="zh-CN" altLang="en-US" dirty="0"/>
          </a:p>
        </p:txBody>
      </p:sp>
      <p:sp>
        <p:nvSpPr>
          <p:cNvPr id="3" name="内容占位符 2"/>
          <p:cNvSpPr>
            <a:spLocks noGrp="1"/>
          </p:cNvSpPr>
          <p:nvPr>
            <p:ph sz="quarter" idx="11"/>
          </p:nvPr>
        </p:nvSpPr>
        <p:spPr/>
        <p:txBody>
          <a:bodyPr/>
          <a:lstStyle/>
          <a:p>
            <a:r>
              <a:rPr lang="zh-CN" altLang="en-US" dirty="0" smtClean="0"/>
              <a:t>成效</a:t>
            </a:r>
            <a:endParaRPr lang="zh-CN" altLang="en-US" dirty="0"/>
          </a:p>
        </p:txBody>
      </p:sp>
      <p:sp>
        <p:nvSpPr>
          <p:cNvPr id="5" name="矩形 4"/>
          <p:cNvSpPr/>
          <p:nvPr/>
        </p:nvSpPr>
        <p:spPr>
          <a:xfrm>
            <a:off x="4716016" y="1779662"/>
            <a:ext cx="3600400" cy="2031325"/>
          </a:xfrm>
          <a:prstGeom prst="rect">
            <a:avLst/>
          </a:prstGeom>
        </p:spPr>
        <p:txBody>
          <a:bodyPr wrap="square">
            <a:spAutoFit/>
          </a:bodyPr>
          <a:lstStyle/>
          <a:p>
            <a:pPr>
              <a:lnSpc>
                <a:spcPct val="150000"/>
              </a:lnSpc>
            </a:pPr>
            <a:r>
              <a:rPr lang="zh-CN" altLang="en-US" sz="1400" dirty="0" smtClean="0">
                <a:solidFill>
                  <a:srgbClr val="1E328C"/>
                </a:solidFill>
              </a:rPr>
              <a:t>        全</a:t>
            </a:r>
            <a:r>
              <a:rPr lang="zh-CN" altLang="zh-CN" sz="1400" dirty="0" smtClean="0">
                <a:solidFill>
                  <a:srgbClr val="1E328C"/>
                </a:solidFill>
              </a:rPr>
              <a:t>市残联</a:t>
            </a:r>
            <a:r>
              <a:rPr lang="zh-CN" altLang="en-US" sz="1400" dirty="0" smtClean="0">
                <a:solidFill>
                  <a:srgbClr val="1E328C"/>
                </a:solidFill>
              </a:rPr>
              <a:t>系统按</a:t>
            </a:r>
            <a:r>
              <a:rPr lang="en-US" altLang="zh-CN" sz="1400" dirty="0" smtClean="0">
                <a:solidFill>
                  <a:srgbClr val="1E328C"/>
                </a:solidFill>
              </a:rPr>
              <a:t>“</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助残扶贫实施</a:t>
            </a:r>
            <a:r>
              <a:rPr lang="zh-CN" altLang="en-US" sz="1400" dirty="0" smtClean="0">
                <a:solidFill>
                  <a:srgbClr val="1E328C"/>
                </a:solidFill>
              </a:rPr>
              <a:t>有关</a:t>
            </a:r>
            <a:r>
              <a:rPr lang="zh-CN" altLang="zh-CN" sz="1400" dirty="0" smtClean="0">
                <a:solidFill>
                  <a:srgbClr val="1E328C"/>
                </a:solidFill>
              </a:rPr>
              <a:t>意见</a:t>
            </a:r>
            <a:r>
              <a:rPr lang="zh-CN" altLang="en-US" sz="1400" dirty="0" smtClean="0">
                <a:solidFill>
                  <a:srgbClr val="1E328C"/>
                </a:solidFill>
              </a:rPr>
              <a:t>要求</a:t>
            </a:r>
            <a:r>
              <a:rPr lang="zh-CN" altLang="zh-CN" sz="1400" dirty="0" smtClean="0">
                <a:solidFill>
                  <a:srgbClr val="1E328C"/>
                </a:solidFill>
              </a:rPr>
              <a:t>，经过</a:t>
            </a:r>
            <a:r>
              <a:rPr lang="en-US" altLang="zh-CN" sz="1400" dirty="0" smtClean="0">
                <a:solidFill>
                  <a:srgbClr val="1E328C"/>
                </a:solidFill>
              </a:rPr>
              <a:t>3</a:t>
            </a:r>
            <a:r>
              <a:rPr lang="zh-CN" altLang="zh-CN" sz="1400" dirty="0" smtClean="0">
                <a:solidFill>
                  <a:srgbClr val="1E328C"/>
                </a:solidFill>
              </a:rPr>
              <a:t>个</a:t>
            </a:r>
            <a:r>
              <a:rPr lang="zh-CN" altLang="en-US" sz="1400" dirty="0" smtClean="0">
                <a:solidFill>
                  <a:srgbClr val="1E328C"/>
                </a:solidFill>
              </a:rPr>
              <a:t>多</a:t>
            </a:r>
            <a:r>
              <a:rPr lang="zh-CN" altLang="zh-CN" sz="1400" dirty="0" smtClean="0">
                <a:solidFill>
                  <a:srgbClr val="1E328C"/>
                </a:solidFill>
              </a:rPr>
              <a:t>月</a:t>
            </a:r>
            <a:r>
              <a:rPr lang="zh-CN" altLang="en-US" sz="1400" dirty="0" smtClean="0">
                <a:solidFill>
                  <a:srgbClr val="1E328C"/>
                </a:solidFill>
              </a:rPr>
              <a:t>的</a:t>
            </a:r>
            <a:r>
              <a:rPr lang="zh-CN" altLang="zh-CN" sz="1400" dirty="0" smtClean="0">
                <a:solidFill>
                  <a:srgbClr val="1E328C"/>
                </a:solidFill>
              </a:rPr>
              <a:t>探索实践，</a:t>
            </a:r>
            <a:r>
              <a:rPr lang="zh-CN" altLang="en-US" sz="1400" dirty="0" smtClean="0">
                <a:solidFill>
                  <a:srgbClr val="1E328C"/>
                </a:solidFill>
              </a:rPr>
              <a:t>已有</a:t>
            </a:r>
            <a:r>
              <a:rPr lang="en-US" altLang="zh-CN" sz="1400" dirty="0" smtClean="0">
                <a:solidFill>
                  <a:srgbClr val="1E328C"/>
                </a:solidFill>
              </a:rPr>
              <a:t>1</a:t>
            </a:r>
            <a:r>
              <a:rPr lang="zh-CN" altLang="zh-CN" sz="1400" dirty="0" smtClean="0">
                <a:solidFill>
                  <a:srgbClr val="1E328C"/>
                </a:solidFill>
              </a:rPr>
              <a:t>万多</a:t>
            </a:r>
            <a:r>
              <a:rPr lang="zh-CN" altLang="en-US" sz="1400" dirty="0" smtClean="0">
                <a:solidFill>
                  <a:srgbClr val="1E328C"/>
                </a:solidFill>
              </a:rPr>
              <a:t>名</a:t>
            </a:r>
            <a:r>
              <a:rPr lang="zh-CN" altLang="zh-CN" sz="1400" dirty="0" smtClean="0">
                <a:solidFill>
                  <a:srgbClr val="1E328C"/>
                </a:solidFill>
              </a:rPr>
              <a:t>残疾人得到个性化服务，</a:t>
            </a:r>
            <a:r>
              <a:rPr lang="en-US" altLang="zh-CN" sz="1400" dirty="0" smtClean="0">
                <a:solidFill>
                  <a:srgbClr val="1E328C"/>
                </a:solidFill>
              </a:rPr>
              <a:t>“</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模式的效果得到直接体现，逐渐发挥出良好社会效应。</a:t>
            </a:r>
            <a:r>
              <a:rPr lang="zh-CN" altLang="en-US" sz="1400" dirty="0" smtClean="0">
                <a:solidFill>
                  <a:srgbClr val="1E328C"/>
                </a:solidFill>
              </a:rPr>
              <a:t>这是我们各级残联共同谋划实施的结果。</a:t>
            </a:r>
            <a:endParaRPr lang="zh-CN" altLang="zh-CN" sz="1400" dirty="0" smtClean="0">
              <a:solidFill>
                <a:srgbClr val="1E328C"/>
              </a:solidFill>
            </a:endParaRPr>
          </a:p>
        </p:txBody>
      </p:sp>
      <p:pic>
        <p:nvPicPr>
          <p:cNvPr id="7" name="Picture 2"/>
          <p:cNvPicPr>
            <a:picLocks noChangeAspect="1" noChangeArrowheads="1"/>
          </p:cNvPicPr>
          <p:nvPr/>
        </p:nvPicPr>
        <p:blipFill>
          <a:blip r:embed="rId2" cstate="print"/>
          <a:srcRect/>
          <a:stretch>
            <a:fillRect/>
          </a:stretch>
        </p:blipFill>
        <p:spPr bwMode="auto">
          <a:xfrm>
            <a:off x="1763688" y="1275606"/>
            <a:ext cx="2539274" cy="309634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矩形 5"/>
          <p:cNvSpPr/>
          <p:nvPr/>
        </p:nvSpPr>
        <p:spPr>
          <a:xfrm>
            <a:off x="5076056" y="1203598"/>
            <a:ext cx="1415772" cy="338554"/>
          </a:xfrm>
          <a:prstGeom prst="rect">
            <a:avLst/>
          </a:prstGeom>
        </p:spPr>
        <p:txBody>
          <a:bodyPr wrap="none">
            <a:spAutoFit/>
          </a:bodyPr>
          <a:lstStyle/>
          <a:p>
            <a:r>
              <a:rPr lang="en-US" altLang="zh-CN" sz="1600" dirty="0" smtClean="0">
                <a:solidFill>
                  <a:srgbClr val="1E328C"/>
                </a:solidFill>
              </a:rPr>
              <a:t>【</a:t>
            </a:r>
            <a:r>
              <a:rPr lang="zh-CN" altLang="en-US" sz="1600" dirty="0" smtClean="0">
                <a:solidFill>
                  <a:srgbClr val="1E328C"/>
                </a:solidFill>
              </a:rPr>
              <a:t>初见成效</a:t>
            </a:r>
            <a:r>
              <a:rPr lang="en-US" altLang="zh-CN" sz="1600" dirty="0" smtClean="0">
                <a:solidFill>
                  <a:srgbClr val="1E328C"/>
                </a:solidFill>
              </a:rPr>
              <a:t>】</a:t>
            </a:r>
            <a:endParaRPr lang="zh-CN" alt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内容</a:t>
            </a:r>
            <a:endParaRPr lang="zh-CN" altLang="en-US" dirty="0"/>
          </a:p>
        </p:txBody>
      </p:sp>
      <p:sp>
        <p:nvSpPr>
          <p:cNvPr id="3" name="内容占位符 2"/>
          <p:cNvSpPr>
            <a:spLocks noGrp="1"/>
          </p:cNvSpPr>
          <p:nvPr>
            <p:ph sz="quarter" idx="11"/>
          </p:nvPr>
        </p:nvSpPr>
        <p:spPr/>
        <p:txBody>
          <a:bodyPr/>
          <a:lstStyle/>
          <a:p>
            <a:r>
              <a:rPr lang="zh-CN" altLang="en-US" dirty="0" smtClean="0"/>
              <a:t>内容</a:t>
            </a:r>
            <a:endParaRPr lang="zh-CN" altLang="en-US" dirty="0"/>
          </a:p>
        </p:txBody>
      </p:sp>
      <p:sp>
        <p:nvSpPr>
          <p:cNvPr id="4" name="内容占位符 3"/>
          <p:cNvSpPr>
            <a:spLocks noGrp="1"/>
          </p:cNvSpPr>
          <p:nvPr>
            <p:ph sz="quarter" idx="12"/>
          </p:nvPr>
        </p:nvSpPr>
        <p:spPr/>
        <p:txBody>
          <a:bodyPr/>
          <a:lstStyle/>
          <a:p>
            <a:r>
              <a:rPr lang="zh-CN" altLang="en-US" dirty="0" smtClean="0"/>
              <a:t>二</a:t>
            </a:r>
            <a:endParaRPr lang="zh-CN" altLang="en-US" dirty="0"/>
          </a:p>
        </p:txBody>
      </p:sp>
      <p:sp>
        <p:nvSpPr>
          <p:cNvPr id="5" name="内容占位符 4"/>
          <p:cNvSpPr>
            <a:spLocks noGrp="1"/>
          </p:cNvSpPr>
          <p:nvPr>
            <p:ph sz="quarter" idx="13"/>
          </p:nvPr>
        </p:nvSpPr>
        <p:spPr/>
        <p:txBody>
          <a:bodyPr/>
          <a:lstStyle/>
          <a:p>
            <a:r>
              <a:rPr lang="zh-CN" altLang="en-US" dirty="0" smtClean="0"/>
              <a:t>内容</a:t>
            </a:r>
            <a:endParaRPr lang="zh-CN" altLang="en-US" dirty="0"/>
          </a:p>
        </p:txBody>
      </p:sp>
    </p:spTree>
    <p:extLst>
      <p:ext uri="{BB962C8B-B14F-4D97-AF65-F5344CB8AC3E}">
        <p14:creationId xmlns:p14="http://schemas.microsoft.com/office/powerpoint/2010/main" xmlns="" val="1779514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ttps://timgsa.baidu.com/timg?image&amp;quality=80&amp;size=b9999_10000&amp;sec=1594220717152&amp;di=934825e1ac3b50df6f4a33423018a9eb&amp;imgtype=0&amp;src=http%3A%2F%2Fp3.ssl.cdn.btime.com%2Ft01f45b423f61d675c1.jpg%3Fsize%3D361x240"/>
          <p:cNvPicPr>
            <a:picLocks noChangeAspect="1" noChangeArrowheads="1"/>
          </p:cNvPicPr>
          <p:nvPr/>
        </p:nvPicPr>
        <p:blipFill>
          <a:blip r:embed="rId2" cstate="print"/>
          <a:srcRect/>
          <a:stretch>
            <a:fillRect/>
          </a:stretch>
        </p:blipFill>
        <p:spPr bwMode="auto">
          <a:xfrm>
            <a:off x="4788024" y="1563638"/>
            <a:ext cx="3438525" cy="2286001"/>
          </a:xfrm>
          <a:prstGeom prst="rect">
            <a:avLst/>
          </a:prstGeom>
          <a:noFill/>
          <a:effectLst>
            <a:reflection blurRad="6350" stA="50000" endA="300" endPos="55000" dir="5400000" sy="-100000" algn="bl" rotWithShape="0"/>
          </a:effectLst>
        </p:spPr>
      </p:pic>
      <p:sp>
        <p:nvSpPr>
          <p:cNvPr id="2" name="内容占位符 1"/>
          <p:cNvSpPr>
            <a:spLocks noGrp="1"/>
          </p:cNvSpPr>
          <p:nvPr>
            <p:ph sz="quarter" idx="10"/>
          </p:nvPr>
        </p:nvSpPr>
        <p:spPr/>
        <p:txBody>
          <a:bodyPr/>
          <a:lstStyle/>
          <a:p>
            <a:r>
              <a:rPr lang="zh-CN" altLang="en-US" dirty="0" smtClean="0"/>
              <a:t>内容</a:t>
            </a:r>
          </a:p>
          <a:p>
            <a:endParaRPr lang="zh-CN" altLang="en-US" dirty="0"/>
          </a:p>
        </p:txBody>
      </p:sp>
      <p:sp>
        <p:nvSpPr>
          <p:cNvPr id="3" name="内容占位符 2"/>
          <p:cNvSpPr>
            <a:spLocks noGrp="1"/>
          </p:cNvSpPr>
          <p:nvPr>
            <p:ph sz="quarter" idx="11"/>
          </p:nvPr>
        </p:nvSpPr>
        <p:spPr/>
        <p:txBody>
          <a:bodyPr/>
          <a:lstStyle/>
          <a:p>
            <a:r>
              <a:rPr lang="zh-CN" altLang="en-US" dirty="0" smtClean="0"/>
              <a:t>概述</a:t>
            </a:r>
            <a:endParaRPr lang="zh-CN" altLang="en-US" dirty="0"/>
          </a:p>
        </p:txBody>
      </p:sp>
      <p:sp>
        <p:nvSpPr>
          <p:cNvPr id="4" name="矩形 3"/>
          <p:cNvSpPr/>
          <p:nvPr/>
        </p:nvSpPr>
        <p:spPr>
          <a:xfrm>
            <a:off x="1331640" y="1635646"/>
            <a:ext cx="3456384" cy="2031325"/>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模式是一个以</a:t>
            </a:r>
            <a:r>
              <a:rPr lang="en-US" altLang="zh-CN" sz="1400" dirty="0" smtClean="0">
                <a:solidFill>
                  <a:srgbClr val="1E328C"/>
                </a:solidFill>
              </a:rPr>
              <a:t>“6S”</a:t>
            </a:r>
            <a:r>
              <a:rPr lang="zh-CN" altLang="zh-CN" sz="1400" dirty="0" smtClean="0">
                <a:solidFill>
                  <a:srgbClr val="1E328C"/>
                </a:solidFill>
              </a:rPr>
              <a:t>（信息整理、政策整顿、问题清扫、动态清洁、服务素养、保障安全）为核心，以网络化、信息化和云平台为工具，包括残疾人、各级残联和各类服务机构在内的基础管理与服务平台。</a:t>
            </a:r>
            <a:endParaRPr lang="en-US" altLang="zh-CN" sz="1400" dirty="0">
              <a:solidFill>
                <a:srgbClr val="1E328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内容</a:t>
            </a:r>
          </a:p>
          <a:p>
            <a:endParaRPr lang="zh-CN" altLang="en-US" dirty="0"/>
          </a:p>
        </p:txBody>
      </p:sp>
      <p:sp>
        <p:nvSpPr>
          <p:cNvPr id="3" name="内容占位符 2"/>
          <p:cNvSpPr>
            <a:spLocks noGrp="1"/>
          </p:cNvSpPr>
          <p:nvPr>
            <p:ph sz="quarter" idx="11"/>
          </p:nvPr>
        </p:nvSpPr>
        <p:spPr/>
        <p:txBody>
          <a:bodyPr/>
          <a:lstStyle/>
          <a:p>
            <a:r>
              <a:rPr lang="zh-CN" altLang="en-US" dirty="0" smtClean="0"/>
              <a:t>整理</a:t>
            </a:r>
            <a:endParaRPr lang="zh-CN" altLang="en-US" dirty="0"/>
          </a:p>
        </p:txBody>
      </p:sp>
      <p:pic>
        <p:nvPicPr>
          <p:cNvPr id="95234" name="Picture 2" descr="http://pic304.nipic.com/pic/20200626/27862199_113731838417_4.jpg"/>
          <p:cNvPicPr>
            <a:picLocks noChangeAspect="1" noChangeArrowheads="1"/>
          </p:cNvPicPr>
          <p:nvPr/>
        </p:nvPicPr>
        <p:blipFill>
          <a:blip r:embed="rId2" cstate="print"/>
          <a:srcRect/>
          <a:stretch>
            <a:fillRect/>
          </a:stretch>
        </p:blipFill>
        <p:spPr bwMode="auto">
          <a:xfrm>
            <a:off x="6732240" y="1491630"/>
            <a:ext cx="1752600" cy="2628900"/>
          </a:xfrm>
          <a:prstGeom prst="rect">
            <a:avLst/>
          </a:prstGeom>
          <a:noFill/>
        </p:spPr>
      </p:pic>
      <p:sp>
        <p:nvSpPr>
          <p:cNvPr id="5" name="矩形 4"/>
          <p:cNvSpPr/>
          <p:nvPr/>
        </p:nvSpPr>
        <p:spPr>
          <a:xfrm>
            <a:off x="1115616" y="1419622"/>
            <a:ext cx="5400600" cy="2677656"/>
          </a:xfrm>
          <a:prstGeom prst="rect">
            <a:avLst/>
          </a:prstGeom>
        </p:spPr>
        <p:txBody>
          <a:bodyPr wrap="square">
            <a:spAutoFit/>
          </a:bodyPr>
          <a:lstStyle/>
          <a:p>
            <a:pPr>
              <a:lnSpc>
                <a:spcPct val="150000"/>
              </a:lnSpc>
            </a:pPr>
            <a:r>
              <a:rPr lang="en-US" altLang="zh-CN" sz="1400" dirty="0" smtClean="0">
                <a:solidFill>
                  <a:srgbClr val="1E328C"/>
                </a:solidFill>
              </a:rPr>
              <a:t>(</a:t>
            </a:r>
            <a:r>
              <a:rPr lang="zh-CN" altLang="zh-CN" sz="1400" dirty="0" smtClean="0">
                <a:solidFill>
                  <a:srgbClr val="1E328C"/>
                </a:solidFill>
              </a:rPr>
              <a:t>一</a:t>
            </a:r>
            <a:r>
              <a:rPr lang="en-US" altLang="zh-CN" sz="1400" dirty="0" smtClean="0">
                <a:solidFill>
                  <a:srgbClr val="1E328C"/>
                </a:solidFill>
              </a:rPr>
              <a:t>)</a:t>
            </a:r>
            <a:r>
              <a:rPr lang="zh-CN" altLang="zh-CN" sz="1400" dirty="0" smtClean="0">
                <a:solidFill>
                  <a:srgbClr val="1E328C"/>
                </a:solidFill>
              </a:rPr>
              <a:t>信息整理</a:t>
            </a:r>
          </a:p>
          <a:p>
            <a:pPr>
              <a:lnSpc>
                <a:spcPct val="150000"/>
              </a:lnSpc>
            </a:pPr>
            <a:r>
              <a:rPr lang="en-US" altLang="zh-CN" sz="1400" dirty="0" smtClean="0">
                <a:solidFill>
                  <a:srgbClr val="1E328C"/>
                </a:solidFill>
              </a:rPr>
              <a:t>       </a:t>
            </a:r>
            <a:r>
              <a:rPr lang="zh-CN" altLang="zh-CN" sz="1400" dirty="0" smtClean="0">
                <a:solidFill>
                  <a:srgbClr val="1E328C"/>
                </a:solidFill>
              </a:rPr>
              <a:t>一是</a:t>
            </a:r>
            <a:r>
              <a:rPr lang="zh-CN" altLang="en-US" sz="1400" dirty="0" smtClean="0">
                <a:solidFill>
                  <a:srgbClr val="1E328C"/>
                </a:solidFill>
              </a:rPr>
              <a:t>基础数据整理。</a:t>
            </a:r>
            <a:r>
              <a:rPr lang="zh-CN" altLang="zh-CN" sz="1400" dirty="0" smtClean="0">
                <a:solidFill>
                  <a:srgbClr val="1E328C"/>
                </a:solidFill>
              </a:rPr>
              <a:t>整合残疾人证信息库、</a:t>
            </a:r>
            <a:r>
              <a:rPr lang="zh-CN" altLang="en-US" sz="1400" dirty="0" smtClean="0">
                <a:solidFill>
                  <a:srgbClr val="1E328C"/>
                </a:solidFill>
              </a:rPr>
              <a:t>两项</a:t>
            </a:r>
            <a:r>
              <a:rPr lang="zh-CN" altLang="zh-CN" sz="1400" dirty="0" smtClean="0">
                <a:solidFill>
                  <a:srgbClr val="1E328C"/>
                </a:solidFill>
              </a:rPr>
              <a:t>补贴数据库、无障碍改造数据库、动态需求信息库等，实现数据库间关联，初步形成残疾人服务大数据，为定制服务调查提供数据支持</a:t>
            </a:r>
            <a:r>
              <a:rPr lang="zh-CN" altLang="en-US" sz="1400" dirty="0" smtClean="0">
                <a:solidFill>
                  <a:srgbClr val="1E328C"/>
                </a:solidFill>
              </a:rPr>
              <a:t>。</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二是</a:t>
            </a:r>
            <a:r>
              <a:rPr lang="zh-CN" altLang="en-US" sz="1400" dirty="0" smtClean="0">
                <a:solidFill>
                  <a:srgbClr val="1E328C"/>
                </a:solidFill>
              </a:rPr>
              <a:t>服务调查整理。克服“多、散、乱”服务调查，</a:t>
            </a:r>
            <a:r>
              <a:rPr lang="zh-CN" altLang="zh-CN" sz="1400" dirty="0" smtClean="0">
                <a:solidFill>
                  <a:srgbClr val="1E328C"/>
                </a:solidFill>
              </a:rPr>
              <a:t>精简调查内容，归纳分类，形成直接、简练的调查表格，确保关键信息不遗漏、信息传递渠道通畅，同时减少信息调查的工作量，提高入户调查的工作效率。</a:t>
            </a:r>
            <a:endParaRPr lang="en-US" altLang="zh-CN" sz="1400" dirty="0">
              <a:solidFill>
                <a:srgbClr val="1E328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内容</a:t>
            </a:r>
          </a:p>
          <a:p>
            <a:endParaRPr lang="zh-CN" altLang="en-US" dirty="0"/>
          </a:p>
        </p:txBody>
      </p:sp>
      <p:sp>
        <p:nvSpPr>
          <p:cNvPr id="3" name="内容占位符 2"/>
          <p:cNvSpPr>
            <a:spLocks noGrp="1"/>
          </p:cNvSpPr>
          <p:nvPr>
            <p:ph sz="quarter" idx="11"/>
          </p:nvPr>
        </p:nvSpPr>
        <p:spPr/>
        <p:txBody>
          <a:bodyPr/>
          <a:lstStyle/>
          <a:p>
            <a:r>
              <a:rPr lang="zh-CN" altLang="en-US" dirty="0" smtClean="0"/>
              <a:t>整顿</a:t>
            </a:r>
            <a:endParaRPr lang="zh-CN" altLang="en-US" dirty="0"/>
          </a:p>
        </p:txBody>
      </p:sp>
      <p:pic>
        <p:nvPicPr>
          <p:cNvPr id="73732" name="Picture 4" descr="http://pic304.nipic.com/pic/20200626/27862199_130805923615_4.jpg"/>
          <p:cNvPicPr>
            <a:picLocks noChangeAspect="1" noChangeArrowheads="1"/>
          </p:cNvPicPr>
          <p:nvPr/>
        </p:nvPicPr>
        <p:blipFill>
          <a:blip r:embed="rId2" cstate="print"/>
          <a:srcRect/>
          <a:stretch>
            <a:fillRect/>
          </a:stretch>
        </p:blipFill>
        <p:spPr bwMode="auto">
          <a:xfrm>
            <a:off x="6732240" y="1563638"/>
            <a:ext cx="1752600" cy="2628900"/>
          </a:xfrm>
          <a:prstGeom prst="rect">
            <a:avLst/>
          </a:prstGeom>
          <a:noFill/>
        </p:spPr>
      </p:pic>
      <p:sp>
        <p:nvSpPr>
          <p:cNvPr id="7" name="矩形 6"/>
          <p:cNvSpPr/>
          <p:nvPr/>
        </p:nvSpPr>
        <p:spPr>
          <a:xfrm>
            <a:off x="1403648" y="1491630"/>
            <a:ext cx="5256584" cy="2677656"/>
          </a:xfrm>
          <a:prstGeom prst="rect">
            <a:avLst/>
          </a:prstGeom>
        </p:spPr>
        <p:txBody>
          <a:bodyPr wrap="square">
            <a:spAutoFit/>
          </a:bodyPr>
          <a:lstStyle/>
          <a:p>
            <a:pPr>
              <a:lnSpc>
                <a:spcPct val="150000"/>
              </a:lnSpc>
            </a:pPr>
            <a:r>
              <a:rPr lang="en-US" altLang="zh-CN" sz="1400" dirty="0" smtClean="0">
                <a:solidFill>
                  <a:srgbClr val="1E328C"/>
                </a:solidFill>
              </a:rPr>
              <a:t>(</a:t>
            </a:r>
            <a:r>
              <a:rPr lang="zh-CN" altLang="zh-CN" sz="1400" dirty="0" smtClean="0">
                <a:solidFill>
                  <a:srgbClr val="1E328C"/>
                </a:solidFill>
              </a:rPr>
              <a:t>二</a:t>
            </a:r>
            <a:r>
              <a:rPr lang="en-US" altLang="zh-CN" sz="1400" dirty="0" smtClean="0">
                <a:solidFill>
                  <a:srgbClr val="1E328C"/>
                </a:solidFill>
              </a:rPr>
              <a:t>) </a:t>
            </a:r>
            <a:r>
              <a:rPr lang="zh-CN" altLang="zh-CN" sz="1400" dirty="0" smtClean="0">
                <a:solidFill>
                  <a:srgbClr val="1E328C"/>
                </a:solidFill>
              </a:rPr>
              <a:t>政策整顿</a:t>
            </a:r>
          </a:p>
          <a:p>
            <a:pPr>
              <a:lnSpc>
                <a:spcPct val="150000"/>
              </a:lnSpc>
            </a:pPr>
            <a:r>
              <a:rPr lang="en-US" altLang="zh-CN" sz="1400" dirty="0" smtClean="0">
                <a:solidFill>
                  <a:srgbClr val="1E328C"/>
                </a:solidFill>
              </a:rPr>
              <a:t>        </a:t>
            </a:r>
            <a:r>
              <a:rPr lang="zh-CN" altLang="zh-CN" sz="1400" dirty="0" smtClean="0">
                <a:solidFill>
                  <a:srgbClr val="1E328C"/>
                </a:solidFill>
              </a:rPr>
              <a:t>一是</a:t>
            </a:r>
            <a:r>
              <a:rPr lang="zh-CN" altLang="en-US" sz="1400" dirty="0" smtClean="0">
                <a:solidFill>
                  <a:srgbClr val="1E328C"/>
                </a:solidFill>
              </a:rPr>
              <a:t>服务事项整顿。</a:t>
            </a:r>
            <a:r>
              <a:rPr lang="zh-CN" altLang="zh-CN" sz="1400" dirty="0" smtClean="0">
                <a:solidFill>
                  <a:srgbClr val="1E328C"/>
                </a:solidFill>
              </a:rPr>
              <a:t>对相关政策规定进行梳理，对政策规定中的冲突条件进行整顿完善，确保惠残政策落实无遗漏</a:t>
            </a:r>
            <a:r>
              <a:rPr lang="zh-CN" altLang="en-US" sz="1400" dirty="0" smtClean="0">
                <a:solidFill>
                  <a:srgbClr val="1E328C"/>
                </a:solidFill>
              </a:rPr>
              <a:t>。</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二是</a:t>
            </a:r>
            <a:r>
              <a:rPr lang="zh-CN" altLang="en-US" sz="1400" dirty="0" smtClean="0">
                <a:solidFill>
                  <a:srgbClr val="1E328C"/>
                </a:solidFill>
              </a:rPr>
              <a:t>标准条件整顿。</a:t>
            </a:r>
            <a:r>
              <a:rPr lang="zh-CN" altLang="zh-CN" sz="1400" dirty="0" smtClean="0">
                <a:solidFill>
                  <a:srgbClr val="1E328C"/>
                </a:solidFill>
              </a:rPr>
              <a:t>将政策规定中的条件、待遇进行</a:t>
            </a:r>
            <a:r>
              <a:rPr lang="zh-CN" altLang="en-US" sz="1400" dirty="0" smtClean="0">
                <a:solidFill>
                  <a:srgbClr val="1E328C"/>
                </a:solidFill>
              </a:rPr>
              <a:t>定量</a:t>
            </a:r>
            <a:r>
              <a:rPr lang="zh-CN" altLang="zh-CN" sz="1400" dirty="0" smtClean="0">
                <a:solidFill>
                  <a:srgbClr val="1E328C"/>
                </a:solidFill>
              </a:rPr>
              <a:t>、定位，拟订菜单选项，确保调查事项精准</a:t>
            </a:r>
            <a:r>
              <a:rPr lang="zh-CN" altLang="en-US" sz="1400" dirty="0" smtClean="0">
                <a:solidFill>
                  <a:srgbClr val="1E328C"/>
                </a:solidFill>
              </a:rPr>
              <a:t>。</a:t>
            </a:r>
            <a:r>
              <a:rPr lang="zh-CN" altLang="zh-CN" sz="1400" dirty="0" smtClean="0">
                <a:solidFill>
                  <a:srgbClr val="1E328C"/>
                </a:solidFill>
              </a:rPr>
              <a:t>结合现有资源和条件，为每户残疾人家庭量身定做个性化帮扶方案，实现</a:t>
            </a:r>
            <a:r>
              <a:rPr lang="en-US" altLang="zh-CN" sz="1400" dirty="0" smtClean="0">
                <a:solidFill>
                  <a:srgbClr val="1E328C"/>
                </a:solidFill>
              </a:rPr>
              <a:t>“</a:t>
            </a:r>
            <a:r>
              <a:rPr lang="zh-CN" altLang="zh-CN" sz="1400" dirty="0" smtClean="0">
                <a:solidFill>
                  <a:srgbClr val="1E328C"/>
                </a:solidFill>
              </a:rPr>
              <a:t>一人一策</a:t>
            </a:r>
            <a:r>
              <a:rPr lang="en-US" altLang="zh-CN" sz="1400" dirty="0" smtClean="0">
                <a:solidFill>
                  <a:srgbClr val="1E328C"/>
                </a:solidFill>
              </a:rPr>
              <a:t>”</a:t>
            </a:r>
            <a:r>
              <a:rPr lang="zh-CN" altLang="zh-CN" sz="1400" dirty="0" smtClean="0">
                <a:solidFill>
                  <a:srgbClr val="1E328C"/>
                </a:solidFill>
              </a:rPr>
              <a:t>。</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三是</a:t>
            </a:r>
            <a:r>
              <a:rPr lang="zh-CN" altLang="en-US" sz="1400" dirty="0" smtClean="0">
                <a:solidFill>
                  <a:srgbClr val="1E328C"/>
                </a:solidFill>
              </a:rPr>
              <a:t>工作流程整顿。</a:t>
            </a:r>
            <a:r>
              <a:rPr lang="zh-CN" altLang="zh-CN" sz="1400" dirty="0" smtClean="0">
                <a:solidFill>
                  <a:srgbClr val="1E328C"/>
                </a:solidFill>
              </a:rPr>
              <a:t>根据部室职责分工，加强统筹协作，减少政策落实的流程环节，拟订最简捷的作业</a:t>
            </a:r>
            <a:r>
              <a:rPr lang="zh-CN" altLang="en-US" sz="1400" dirty="0" smtClean="0">
                <a:solidFill>
                  <a:srgbClr val="1E328C"/>
                </a:solidFill>
              </a:rPr>
              <a:t>流程。</a:t>
            </a:r>
            <a:endParaRPr lang="en-US" altLang="zh-CN" sz="1400" dirty="0">
              <a:solidFill>
                <a:srgbClr val="1E328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内容</a:t>
            </a:r>
          </a:p>
          <a:p>
            <a:endParaRPr lang="zh-CN" altLang="en-US" dirty="0"/>
          </a:p>
        </p:txBody>
      </p:sp>
      <p:sp>
        <p:nvSpPr>
          <p:cNvPr id="3" name="内容占位符 2"/>
          <p:cNvSpPr>
            <a:spLocks noGrp="1"/>
          </p:cNvSpPr>
          <p:nvPr>
            <p:ph sz="quarter" idx="11"/>
          </p:nvPr>
        </p:nvSpPr>
        <p:spPr/>
        <p:txBody>
          <a:bodyPr/>
          <a:lstStyle/>
          <a:p>
            <a:r>
              <a:rPr lang="zh-CN" altLang="en-US" dirty="0" smtClean="0"/>
              <a:t>清扫</a:t>
            </a:r>
            <a:endParaRPr lang="zh-CN" altLang="en-US" dirty="0"/>
          </a:p>
        </p:txBody>
      </p:sp>
      <p:pic>
        <p:nvPicPr>
          <p:cNvPr id="96258" name="Picture 2" descr="http://pic304.nipic.com/pic/20200626/27862199_130922225662_4.jpg"/>
          <p:cNvPicPr>
            <a:picLocks noChangeAspect="1" noChangeArrowheads="1"/>
          </p:cNvPicPr>
          <p:nvPr/>
        </p:nvPicPr>
        <p:blipFill>
          <a:blip r:embed="rId2" cstate="print"/>
          <a:srcRect/>
          <a:stretch>
            <a:fillRect/>
          </a:stretch>
        </p:blipFill>
        <p:spPr bwMode="auto">
          <a:xfrm>
            <a:off x="6804248" y="1419622"/>
            <a:ext cx="1752600" cy="2628900"/>
          </a:xfrm>
          <a:prstGeom prst="rect">
            <a:avLst/>
          </a:prstGeom>
          <a:noFill/>
        </p:spPr>
      </p:pic>
      <p:sp>
        <p:nvSpPr>
          <p:cNvPr id="5" name="矩形 4"/>
          <p:cNvSpPr/>
          <p:nvPr/>
        </p:nvSpPr>
        <p:spPr>
          <a:xfrm>
            <a:off x="1475656" y="1347614"/>
            <a:ext cx="5184576" cy="3000821"/>
          </a:xfrm>
          <a:prstGeom prst="rect">
            <a:avLst/>
          </a:prstGeom>
        </p:spPr>
        <p:txBody>
          <a:bodyPr wrap="square">
            <a:spAutoFit/>
          </a:bodyPr>
          <a:lstStyle/>
          <a:p>
            <a:pPr>
              <a:lnSpc>
                <a:spcPct val="150000"/>
              </a:lnSpc>
            </a:pPr>
            <a:r>
              <a:rPr lang="en-US" altLang="zh-CN" sz="1400" dirty="0" smtClean="0">
                <a:solidFill>
                  <a:srgbClr val="1E328C"/>
                </a:solidFill>
              </a:rPr>
              <a:t>(</a:t>
            </a:r>
            <a:r>
              <a:rPr lang="zh-CN" altLang="zh-CN" sz="1400" dirty="0" smtClean="0">
                <a:solidFill>
                  <a:srgbClr val="1E328C"/>
                </a:solidFill>
              </a:rPr>
              <a:t>三</a:t>
            </a:r>
            <a:r>
              <a:rPr lang="en-US" altLang="zh-CN" sz="1400" dirty="0" smtClean="0">
                <a:solidFill>
                  <a:srgbClr val="1E328C"/>
                </a:solidFill>
              </a:rPr>
              <a:t>) </a:t>
            </a:r>
            <a:r>
              <a:rPr lang="zh-CN" altLang="zh-CN" sz="1400" dirty="0" smtClean="0">
                <a:solidFill>
                  <a:srgbClr val="1E328C"/>
                </a:solidFill>
              </a:rPr>
              <a:t>问题清扫</a:t>
            </a:r>
          </a:p>
          <a:p>
            <a:pPr>
              <a:lnSpc>
                <a:spcPct val="150000"/>
              </a:lnSpc>
            </a:pPr>
            <a:r>
              <a:rPr lang="en-US" altLang="zh-CN" sz="1400" dirty="0" smtClean="0">
                <a:solidFill>
                  <a:srgbClr val="1E328C"/>
                </a:solidFill>
              </a:rPr>
              <a:t>        </a:t>
            </a:r>
            <a:r>
              <a:rPr lang="zh-CN" altLang="zh-CN" sz="1400" dirty="0" smtClean="0">
                <a:solidFill>
                  <a:srgbClr val="1E328C"/>
                </a:solidFill>
              </a:rPr>
              <a:t>清扫就是把政策落实问题打扫干净，信息异常时马上反馈整改，确保政策落实无遗漏。</a:t>
            </a:r>
            <a:r>
              <a:rPr lang="en-US" altLang="zh-CN" sz="1400" dirty="0" smtClean="0">
                <a:solidFill>
                  <a:srgbClr val="1E328C"/>
                </a:solidFill>
              </a:rPr>
              <a:t>       </a:t>
            </a:r>
          </a:p>
          <a:p>
            <a:pPr>
              <a:lnSpc>
                <a:spcPct val="150000"/>
              </a:lnSpc>
            </a:pPr>
            <a:r>
              <a:rPr lang="en-US" altLang="zh-CN" sz="1400" dirty="0" smtClean="0">
                <a:solidFill>
                  <a:srgbClr val="1E328C"/>
                </a:solidFill>
              </a:rPr>
              <a:t>        </a:t>
            </a:r>
            <a:r>
              <a:rPr lang="zh-CN" altLang="zh-CN" sz="1400" dirty="0" smtClean="0">
                <a:solidFill>
                  <a:srgbClr val="1E328C"/>
                </a:solidFill>
              </a:rPr>
              <a:t>一是准确录入数据</a:t>
            </a:r>
            <a:r>
              <a:rPr lang="zh-CN" altLang="en-US" sz="1400" dirty="0" smtClean="0">
                <a:solidFill>
                  <a:srgbClr val="1E328C"/>
                </a:solidFill>
              </a:rPr>
              <a:t>。</a:t>
            </a:r>
            <a:r>
              <a:rPr lang="zh-CN" altLang="zh-CN" sz="1400" dirty="0" smtClean="0">
                <a:solidFill>
                  <a:srgbClr val="1E328C"/>
                </a:solidFill>
              </a:rPr>
              <a:t>在入户调</a:t>
            </a:r>
            <a:r>
              <a:rPr lang="zh-CN" altLang="en-US" sz="1400" dirty="0" smtClean="0">
                <a:solidFill>
                  <a:srgbClr val="1E328C"/>
                </a:solidFill>
              </a:rPr>
              <a:t>查</a:t>
            </a:r>
            <a:r>
              <a:rPr lang="zh-CN" altLang="zh-CN" sz="1400" dirty="0" smtClean="0">
                <a:solidFill>
                  <a:srgbClr val="1E328C"/>
                </a:solidFill>
              </a:rPr>
              <a:t>中真实、全面、动态地掌握残疾人基本情况、需求状况、所享受的各项服务以及</a:t>
            </a:r>
            <a:r>
              <a:rPr lang="en-US" altLang="zh-CN" sz="1400" dirty="0" smtClean="0">
                <a:solidFill>
                  <a:srgbClr val="1E328C"/>
                </a:solidFill>
              </a:rPr>
              <a:t>“</a:t>
            </a:r>
            <a:r>
              <a:rPr lang="zh-CN" altLang="zh-CN" sz="1400" dirty="0" smtClean="0">
                <a:solidFill>
                  <a:srgbClr val="1E328C"/>
                </a:solidFill>
              </a:rPr>
              <a:t>一人一策</a:t>
            </a:r>
            <a:r>
              <a:rPr lang="en-US" altLang="zh-CN" sz="1400" dirty="0" smtClean="0">
                <a:solidFill>
                  <a:srgbClr val="1E328C"/>
                </a:solidFill>
              </a:rPr>
              <a:t>”</a:t>
            </a:r>
            <a:r>
              <a:rPr lang="zh-CN" altLang="zh-CN" sz="1400" dirty="0" smtClean="0">
                <a:solidFill>
                  <a:srgbClr val="1E328C"/>
                </a:solidFill>
              </a:rPr>
              <a:t>服务落实情况，并将有关情况据实录入提交至数据库</a:t>
            </a:r>
            <a:r>
              <a:rPr lang="zh-CN" altLang="en-US" sz="1400" dirty="0" smtClean="0">
                <a:solidFill>
                  <a:srgbClr val="1E328C"/>
                </a:solidFill>
              </a:rPr>
              <a:t>。</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二是及时分析对比</a:t>
            </a:r>
            <a:r>
              <a:rPr lang="zh-CN" altLang="en-US" sz="1400" dirty="0" smtClean="0">
                <a:solidFill>
                  <a:srgbClr val="1E328C"/>
                </a:solidFill>
              </a:rPr>
              <a:t>。</a:t>
            </a:r>
            <a:r>
              <a:rPr lang="zh-CN" altLang="zh-CN" sz="1400" dirty="0" smtClean="0">
                <a:solidFill>
                  <a:srgbClr val="1E328C"/>
                </a:solidFill>
              </a:rPr>
              <a:t>将调查信息与政策规定进行比对，及时发现政策落实中的疑似问题，按渠道及时将问题传达到基层单位进行落实，并反馈整改信息，对疑似问题进行销号。</a:t>
            </a:r>
            <a:endParaRPr lang="en-US" altLang="zh-CN" sz="1400" dirty="0">
              <a:solidFill>
                <a:srgbClr val="1E328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内容</a:t>
            </a:r>
          </a:p>
          <a:p>
            <a:endParaRPr lang="zh-CN" altLang="en-US" dirty="0"/>
          </a:p>
        </p:txBody>
      </p:sp>
      <p:sp>
        <p:nvSpPr>
          <p:cNvPr id="3" name="内容占位符 2"/>
          <p:cNvSpPr>
            <a:spLocks noGrp="1"/>
          </p:cNvSpPr>
          <p:nvPr>
            <p:ph sz="quarter" idx="11"/>
          </p:nvPr>
        </p:nvSpPr>
        <p:spPr/>
        <p:txBody>
          <a:bodyPr/>
          <a:lstStyle/>
          <a:p>
            <a:r>
              <a:rPr lang="zh-CN" altLang="en-US" dirty="0" smtClean="0"/>
              <a:t>清洁</a:t>
            </a:r>
            <a:endParaRPr lang="zh-CN" altLang="en-US" dirty="0"/>
          </a:p>
        </p:txBody>
      </p:sp>
      <p:pic>
        <p:nvPicPr>
          <p:cNvPr id="97282" name="Picture 2" descr="http://pic304.nipic.com/pic/20200626/27862199_131022596107_4.jpg"/>
          <p:cNvPicPr>
            <a:picLocks noChangeAspect="1" noChangeArrowheads="1"/>
          </p:cNvPicPr>
          <p:nvPr/>
        </p:nvPicPr>
        <p:blipFill>
          <a:blip r:embed="rId2" cstate="print"/>
          <a:srcRect/>
          <a:stretch>
            <a:fillRect/>
          </a:stretch>
        </p:blipFill>
        <p:spPr bwMode="auto">
          <a:xfrm>
            <a:off x="6732240" y="1491630"/>
            <a:ext cx="1752600" cy="2628900"/>
          </a:xfrm>
          <a:prstGeom prst="rect">
            <a:avLst/>
          </a:prstGeom>
          <a:noFill/>
        </p:spPr>
      </p:pic>
      <p:sp>
        <p:nvSpPr>
          <p:cNvPr id="5" name="矩形 4"/>
          <p:cNvSpPr/>
          <p:nvPr/>
        </p:nvSpPr>
        <p:spPr>
          <a:xfrm>
            <a:off x="1331640" y="1419622"/>
            <a:ext cx="5328592" cy="2677656"/>
          </a:xfrm>
          <a:prstGeom prst="rect">
            <a:avLst/>
          </a:prstGeom>
        </p:spPr>
        <p:txBody>
          <a:bodyPr wrap="square">
            <a:spAutoFit/>
          </a:bodyPr>
          <a:lstStyle/>
          <a:p>
            <a:pPr>
              <a:lnSpc>
                <a:spcPct val="150000"/>
              </a:lnSpc>
            </a:pPr>
            <a:r>
              <a:rPr lang="en-US" altLang="zh-CN" sz="1400" dirty="0" smtClean="0">
                <a:solidFill>
                  <a:srgbClr val="1E328C"/>
                </a:solidFill>
              </a:rPr>
              <a:t>(</a:t>
            </a:r>
            <a:r>
              <a:rPr lang="zh-CN" altLang="zh-CN" sz="1400" dirty="0" smtClean="0">
                <a:solidFill>
                  <a:srgbClr val="1E328C"/>
                </a:solidFill>
              </a:rPr>
              <a:t>四</a:t>
            </a:r>
            <a:r>
              <a:rPr lang="en-US" altLang="zh-CN" sz="1400" dirty="0" smtClean="0">
                <a:solidFill>
                  <a:srgbClr val="1E328C"/>
                </a:solidFill>
              </a:rPr>
              <a:t>) </a:t>
            </a:r>
            <a:r>
              <a:rPr lang="zh-CN" altLang="zh-CN" sz="1400" dirty="0" smtClean="0">
                <a:solidFill>
                  <a:srgbClr val="1E328C"/>
                </a:solidFill>
              </a:rPr>
              <a:t>动态清洁</a:t>
            </a:r>
          </a:p>
          <a:p>
            <a:pPr>
              <a:lnSpc>
                <a:spcPct val="150000"/>
              </a:lnSpc>
            </a:pPr>
            <a:r>
              <a:rPr lang="en-US" altLang="zh-CN" sz="1400" dirty="0" smtClean="0">
                <a:solidFill>
                  <a:srgbClr val="1E328C"/>
                </a:solidFill>
              </a:rPr>
              <a:t>        </a:t>
            </a:r>
            <a:r>
              <a:rPr lang="zh-CN" altLang="zh-CN" sz="1400" dirty="0" smtClean="0">
                <a:solidFill>
                  <a:srgbClr val="1E328C"/>
                </a:solidFill>
              </a:rPr>
              <a:t>动态清洁的目的是使整理、整顿和清扫工作成为一种惯例和制度，是服务标准化的基础，也是“枣城阳光”服务</a:t>
            </a:r>
            <a:r>
              <a:rPr lang="zh-CN" altLang="en-US" sz="1400" dirty="0" smtClean="0">
                <a:solidFill>
                  <a:srgbClr val="1E328C"/>
                </a:solidFill>
              </a:rPr>
              <a:t>文化</a:t>
            </a:r>
            <a:r>
              <a:rPr lang="zh-CN" altLang="zh-CN" sz="1400" dirty="0" smtClean="0">
                <a:solidFill>
                  <a:srgbClr val="1E328C"/>
                </a:solidFill>
              </a:rPr>
              <a:t>的开始。</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一是</a:t>
            </a:r>
            <a:r>
              <a:rPr lang="zh-CN" altLang="en-US" sz="1400" dirty="0" smtClean="0">
                <a:solidFill>
                  <a:srgbClr val="1E328C"/>
                </a:solidFill>
              </a:rPr>
              <a:t>即时便利工作。</a:t>
            </a:r>
            <a:r>
              <a:rPr lang="zh-CN" altLang="zh-CN" sz="1400" dirty="0" smtClean="0">
                <a:solidFill>
                  <a:srgbClr val="1E328C"/>
                </a:solidFill>
              </a:rPr>
              <a:t>基层人员可以直接通过平台和手机</a:t>
            </a:r>
            <a:r>
              <a:rPr lang="en-US" altLang="zh-CN" sz="1400" dirty="0" smtClean="0">
                <a:solidFill>
                  <a:srgbClr val="1E328C"/>
                </a:solidFill>
              </a:rPr>
              <a:t>App</a:t>
            </a:r>
            <a:r>
              <a:rPr lang="zh-CN" altLang="zh-CN" sz="1400" dirty="0" smtClean="0">
                <a:solidFill>
                  <a:srgbClr val="1E328C"/>
                </a:solidFill>
              </a:rPr>
              <a:t>查找服务对象，查看服务对象的基本情况和需求，填写为服务对象提供的服务内容和跟踪后续服务，并在平台上进行日常维护</a:t>
            </a:r>
            <a:r>
              <a:rPr lang="zh-CN" altLang="en-US" sz="1400" dirty="0" smtClean="0">
                <a:solidFill>
                  <a:srgbClr val="1E328C"/>
                </a:solidFill>
              </a:rPr>
              <a:t>。</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二是</a:t>
            </a:r>
            <a:r>
              <a:rPr lang="zh-CN" altLang="en-US" sz="1400" dirty="0" smtClean="0">
                <a:solidFill>
                  <a:srgbClr val="1E328C"/>
                </a:solidFill>
              </a:rPr>
              <a:t>统一统筹管理。</a:t>
            </a:r>
            <a:r>
              <a:rPr lang="zh-CN" altLang="zh-CN" sz="1400" dirty="0" smtClean="0">
                <a:solidFill>
                  <a:srgbClr val="1E328C"/>
                </a:solidFill>
              </a:rPr>
              <a:t>各级残联则可以通过平台和</a:t>
            </a:r>
            <a:r>
              <a:rPr lang="en-US" altLang="zh-CN" sz="1400" dirty="0" smtClean="0">
                <a:solidFill>
                  <a:srgbClr val="1E328C"/>
                </a:solidFill>
              </a:rPr>
              <a:t>App</a:t>
            </a:r>
            <a:r>
              <a:rPr lang="zh-CN" altLang="zh-CN" sz="1400" dirty="0" smtClean="0">
                <a:solidFill>
                  <a:srgbClr val="1E328C"/>
                </a:solidFill>
              </a:rPr>
              <a:t>对各级承接的服务项目实现动态管理。</a:t>
            </a:r>
            <a:endParaRPr lang="en-US" altLang="zh-CN" sz="1400" dirty="0">
              <a:solidFill>
                <a:srgbClr val="1E328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内容</a:t>
            </a:r>
          </a:p>
          <a:p>
            <a:endParaRPr lang="zh-CN" altLang="en-US" dirty="0"/>
          </a:p>
        </p:txBody>
      </p:sp>
      <p:sp>
        <p:nvSpPr>
          <p:cNvPr id="3" name="内容占位符 2"/>
          <p:cNvSpPr>
            <a:spLocks noGrp="1"/>
          </p:cNvSpPr>
          <p:nvPr>
            <p:ph sz="quarter" idx="11"/>
          </p:nvPr>
        </p:nvSpPr>
        <p:spPr/>
        <p:txBody>
          <a:bodyPr/>
          <a:lstStyle/>
          <a:p>
            <a:r>
              <a:rPr lang="zh-CN" altLang="en-US" dirty="0" smtClean="0"/>
              <a:t>素养</a:t>
            </a:r>
            <a:endParaRPr lang="zh-CN" altLang="en-US" dirty="0"/>
          </a:p>
        </p:txBody>
      </p:sp>
      <p:pic>
        <p:nvPicPr>
          <p:cNvPr id="94210" name="Picture 2" descr="http://pic304.nipic.com/pic/20200626/27862199_130602669566_4.jpg"/>
          <p:cNvPicPr>
            <a:picLocks noChangeAspect="1" noChangeArrowheads="1"/>
          </p:cNvPicPr>
          <p:nvPr/>
        </p:nvPicPr>
        <p:blipFill>
          <a:blip r:embed="rId2" cstate="print"/>
          <a:srcRect/>
          <a:stretch>
            <a:fillRect/>
          </a:stretch>
        </p:blipFill>
        <p:spPr bwMode="auto">
          <a:xfrm>
            <a:off x="6732240" y="1491630"/>
            <a:ext cx="1752600" cy="2628900"/>
          </a:xfrm>
          <a:prstGeom prst="rect">
            <a:avLst/>
          </a:prstGeom>
          <a:noFill/>
        </p:spPr>
      </p:pic>
      <p:sp>
        <p:nvSpPr>
          <p:cNvPr id="5" name="矩形 4"/>
          <p:cNvSpPr/>
          <p:nvPr/>
        </p:nvSpPr>
        <p:spPr>
          <a:xfrm>
            <a:off x="1475656" y="1419622"/>
            <a:ext cx="5184576" cy="3000821"/>
          </a:xfrm>
          <a:prstGeom prst="rect">
            <a:avLst/>
          </a:prstGeom>
        </p:spPr>
        <p:txBody>
          <a:bodyPr wrap="square">
            <a:spAutoFit/>
          </a:bodyPr>
          <a:lstStyle/>
          <a:p>
            <a:pPr>
              <a:lnSpc>
                <a:spcPct val="150000"/>
              </a:lnSpc>
            </a:pPr>
            <a:r>
              <a:rPr lang="en-US" altLang="zh-CN" sz="1400" dirty="0" smtClean="0">
                <a:solidFill>
                  <a:srgbClr val="1E328C"/>
                </a:solidFill>
              </a:rPr>
              <a:t>(</a:t>
            </a:r>
            <a:r>
              <a:rPr lang="zh-CN" altLang="zh-CN" sz="1400" dirty="0" smtClean="0">
                <a:solidFill>
                  <a:srgbClr val="1E328C"/>
                </a:solidFill>
              </a:rPr>
              <a:t>五</a:t>
            </a:r>
            <a:r>
              <a:rPr lang="en-US" altLang="zh-CN" sz="1400" dirty="0" smtClean="0">
                <a:solidFill>
                  <a:srgbClr val="1E328C"/>
                </a:solidFill>
              </a:rPr>
              <a:t>)</a:t>
            </a:r>
            <a:r>
              <a:rPr lang="zh-CN" altLang="zh-CN" sz="1400" dirty="0" smtClean="0">
                <a:solidFill>
                  <a:srgbClr val="1E328C"/>
                </a:solidFill>
              </a:rPr>
              <a:t>服务素养</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努力提高工作人员的服务素养，养成深入基层服务残疾人的作风</a:t>
            </a:r>
            <a:r>
              <a:rPr lang="zh-CN" altLang="en-US" sz="1400" dirty="0" smtClean="0">
                <a:solidFill>
                  <a:srgbClr val="1E328C"/>
                </a:solidFill>
              </a:rPr>
              <a:t>，</a:t>
            </a:r>
            <a:r>
              <a:rPr lang="zh-CN" altLang="zh-CN" sz="1400" dirty="0" smtClean="0">
                <a:solidFill>
                  <a:srgbClr val="1E328C"/>
                </a:solidFill>
              </a:rPr>
              <a:t>这是</a:t>
            </a:r>
            <a:r>
              <a:rPr lang="en-US" altLang="zh-CN" sz="1400" dirty="0" smtClean="0">
                <a:solidFill>
                  <a:srgbClr val="1E328C"/>
                </a:solidFill>
              </a:rPr>
              <a:t>“</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模式成功实施的重要保障。</a:t>
            </a:r>
          </a:p>
          <a:p>
            <a:pPr>
              <a:lnSpc>
                <a:spcPct val="150000"/>
              </a:lnSpc>
            </a:pPr>
            <a:r>
              <a:rPr lang="en-US" altLang="zh-CN" sz="1400" dirty="0" smtClean="0">
                <a:solidFill>
                  <a:srgbClr val="1E328C"/>
                </a:solidFill>
              </a:rPr>
              <a:t>        </a:t>
            </a:r>
            <a:r>
              <a:rPr lang="zh-CN" altLang="zh-CN" sz="1400" dirty="0" smtClean="0">
                <a:solidFill>
                  <a:srgbClr val="1E328C"/>
                </a:solidFill>
              </a:rPr>
              <a:t>一是残联职责的科学划分。村（社区）</a:t>
            </a:r>
            <a:r>
              <a:rPr lang="zh-CN" altLang="en-US" sz="1400" dirty="0" smtClean="0">
                <a:solidFill>
                  <a:srgbClr val="1E328C"/>
                </a:solidFill>
              </a:rPr>
              <a:t>开展</a:t>
            </a:r>
            <a:r>
              <a:rPr lang="zh-CN" altLang="zh-CN" sz="1400" dirty="0" smtClean="0">
                <a:solidFill>
                  <a:srgbClr val="1E328C"/>
                </a:solidFill>
              </a:rPr>
              <a:t>残疾人入户调查</a:t>
            </a:r>
            <a:r>
              <a:rPr lang="zh-CN" altLang="en-US" sz="1400" dirty="0" smtClean="0">
                <a:solidFill>
                  <a:srgbClr val="1E328C"/>
                </a:solidFill>
              </a:rPr>
              <a:t>， </a:t>
            </a:r>
            <a:r>
              <a:rPr lang="zh-CN" altLang="zh-CN" sz="1400" dirty="0" smtClean="0">
                <a:solidFill>
                  <a:srgbClr val="1E328C"/>
                </a:solidFill>
              </a:rPr>
              <a:t>镇街组织</a:t>
            </a:r>
            <a:r>
              <a:rPr lang="zh-CN" altLang="en-US" sz="1400" dirty="0" smtClean="0">
                <a:solidFill>
                  <a:srgbClr val="1E328C"/>
                </a:solidFill>
              </a:rPr>
              <a:t>拟订</a:t>
            </a:r>
            <a:r>
              <a:rPr lang="zh-CN" altLang="zh-CN" sz="1400" dirty="0" smtClean="0">
                <a:solidFill>
                  <a:srgbClr val="1E328C"/>
                </a:solidFill>
              </a:rPr>
              <a:t>个性化方案</a:t>
            </a:r>
            <a:r>
              <a:rPr lang="zh-CN" altLang="en-US" sz="1400" dirty="0" smtClean="0">
                <a:solidFill>
                  <a:srgbClr val="1E328C"/>
                </a:solidFill>
              </a:rPr>
              <a:t>，市、区负责</a:t>
            </a:r>
            <a:r>
              <a:rPr lang="zh-CN" altLang="zh-CN" sz="1400" dirty="0" smtClean="0">
                <a:solidFill>
                  <a:srgbClr val="1E328C"/>
                </a:solidFill>
              </a:rPr>
              <a:t>相关</a:t>
            </a:r>
            <a:r>
              <a:rPr lang="zh-CN" altLang="en-US" sz="1400" dirty="0" smtClean="0">
                <a:solidFill>
                  <a:srgbClr val="1E328C"/>
                </a:solidFill>
              </a:rPr>
              <a:t>政策把握和</a:t>
            </a:r>
            <a:r>
              <a:rPr lang="zh-CN" altLang="zh-CN" sz="1400" dirty="0" smtClean="0">
                <a:solidFill>
                  <a:srgbClr val="1E328C"/>
                </a:solidFill>
              </a:rPr>
              <a:t>数据</a:t>
            </a:r>
            <a:r>
              <a:rPr lang="zh-CN" altLang="en-US" sz="1400" dirty="0" smtClean="0">
                <a:solidFill>
                  <a:srgbClr val="1E328C"/>
                </a:solidFill>
              </a:rPr>
              <a:t>核查</a:t>
            </a:r>
            <a:r>
              <a:rPr lang="zh-CN" altLang="zh-CN" sz="1400" dirty="0" smtClean="0">
                <a:solidFill>
                  <a:srgbClr val="1E328C"/>
                </a:solidFill>
              </a:rPr>
              <a:t>等。</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二是残疾人自助业务办理。通过业务流程再造，将残疾人服务业务移植到</a:t>
            </a:r>
            <a:r>
              <a:rPr lang="en-US" altLang="zh-CN" sz="1400" dirty="0" smtClean="0">
                <a:solidFill>
                  <a:srgbClr val="1E328C"/>
                </a:solidFill>
              </a:rPr>
              <a:t>“</a:t>
            </a:r>
            <a:r>
              <a:rPr lang="zh-CN" altLang="zh-CN" sz="1400" dirty="0" smtClean="0">
                <a:solidFill>
                  <a:srgbClr val="1E328C"/>
                </a:solidFill>
              </a:rPr>
              <a:t>枣城阳光</a:t>
            </a:r>
            <a:r>
              <a:rPr lang="en-US" altLang="zh-CN" sz="1400" dirty="0" smtClean="0">
                <a:solidFill>
                  <a:srgbClr val="1E328C"/>
                </a:solidFill>
              </a:rPr>
              <a:t>”</a:t>
            </a:r>
            <a:r>
              <a:rPr lang="zh-CN" altLang="zh-CN" sz="1400" dirty="0" smtClean="0">
                <a:solidFill>
                  <a:srgbClr val="1E328C"/>
                </a:solidFill>
              </a:rPr>
              <a:t>平台上，让残疾人通过网上业务自助办理，能足不出户就可办理服务</a:t>
            </a:r>
            <a:r>
              <a:rPr lang="zh-CN" altLang="en-US" sz="1400" dirty="0" smtClean="0">
                <a:solidFill>
                  <a:srgbClr val="1E328C"/>
                </a:solidFill>
              </a:rPr>
              <a:t>申请</a:t>
            </a:r>
            <a:r>
              <a:rPr lang="zh-CN" altLang="zh-CN" sz="1400" dirty="0" smtClean="0">
                <a:solidFill>
                  <a:srgbClr val="1E328C"/>
                </a:solidFill>
              </a:rPr>
              <a:t>。</a:t>
            </a:r>
            <a:endParaRPr lang="en-US" altLang="zh-CN" sz="1400" dirty="0">
              <a:solidFill>
                <a:srgbClr val="1E328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内容</a:t>
            </a:r>
          </a:p>
          <a:p>
            <a:endParaRPr lang="zh-CN" altLang="en-US" dirty="0"/>
          </a:p>
        </p:txBody>
      </p:sp>
      <p:sp>
        <p:nvSpPr>
          <p:cNvPr id="3" name="内容占位符 2"/>
          <p:cNvSpPr>
            <a:spLocks noGrp="1"/>
          </p:cNvSpPr>
          <p:nvPr>
            <p:ph sz="quarter" idx="11"/>
          </p:nvPr>
        </p:nvSpPr>
        <p:spPr/>
        <p:txBody>
          <a:bodyPr/>
          <a:lstStyle/>
          <a:p>
            <a:r>
              <a:rPr lang="zh-CN" altLang="en-US" dirty="0" smtClean="0"/>
              <a:t>安全</a:t>
            </a:r>
            <a:endParaRPr lang="zh-CN" altLang="en-US" dirty="0"/>
          </a:p>
        </p:txBody>
      </p:sp>
      <p:pic>
        <p:nvPicPr>
          <p:cNvPr id="98306" name="Picture 2" descr="http://pic304.nipic.com/pic/20200626/27862199_130351511172_4.jpg"/>
          <p:cNvPicPr>
            <a:picLocks noChangeAspect="1" noChangeArrowheads="1"/>
          </p:cNvPicPr>
          <p:nvPr/>
        </p:nvPicPr>
        <p:blipFill>
          <a:blip r:embed="rId2" cstate="print"/>
          <a:srcRect/>
          <a:stretch>
            <a:fillRect/>
          </a:stretch>
        </p:blipFill>
        <p:spPr bwMode="auto">
          <a:xfrm>
            <a:off x="6732240" y="1563638"/>
            <a:ext cx="1752600" cy="2628900"/>
          </a:xfrm>
          <a:prstGeom prst="rect">
            <a:avLst/>
          </a:prstGeom>
          <a:noFill/>
        </p:spPr>
      </p:pic>
      <p:sp>
        <p:nvSpPr>
          <p:cNvPr id="5" name="矩形 4"/>
          <p:cNvSpPr/>
          <p:nvPr/>
        </p:nvSpPr>
        <p:spPr>
          <a:xfrm>
            <a:off x="1331640" y="1275606"/>
            <a:ext cx="5256584" cy="3323987"/>
          </a:xfrm>
          <a:prstGeom prst="rect">
            <a:avLst/>
          </a:prstGeom>
        </p:spPr>
        <p:txBody>
          <a:bodyPr wrap="square">
            <a:spAutoFit/>
          </a:bodyPr>
          <a:lstStyle/>
          <a:p>
            <a:pPr>
              <a:lnSpc>
                <a:spcPct val="150000"/>
              </a:lnSpc>
            </a:pPr>
            <a:r>
              <a:rPr lang="en-US" altLang="zh-CN" sz="1400" dirty="0" smtClean="0">
                <a:solidFill>
                  <a:srgbClr val="1E328C"/>
                </a:solidFill>
              </a:rPr>
              <a:t>(</a:t>
            </a:r>
            <a:r>
              <a:rPr lang="zh-CN" altLang="zh-CN" sz="1400" dirty="0" smtClean="0">
                <a:solidFill>
                  <a:srgbClr val="1E328C"/>
                </a:solidFill>
              </a:rPr>
              <a:t>六</a:t>
            </a:r>
            <a:r>
              <a:rPr lang="en-US" altLang="zh-CN" sz="1400" dirty="0" smtClean="0">
                <a:solidFill>
                  <a:srgbClr val="1E328C"/>
                </a:solidFill>
              </a:rPr>
              <a:t>)</a:t>
            </a:r>
            <a:r>
              <a:rPr lang="zh-CN" altLang="zh-CN" sz="1400" dirty="0" smtClean="0">
                <a:solidFill>
                  <a:srgbClr val="1E328C"/>
                </a:solidFill>
              </a:rPr>
              <a:t>安全保障</a:t>
            </a:r>
          </a:p>
          <a:p>
            <a:pPr>
              <a:lnSpc>
                <a:spcPct val="150000"/>
              </a:lnSpc>
            </a:pPr>
            <a:r>
              <a:rPr lang="en-US" altLang="zh-CN" sz="1400" dirty="0" smtClean="0">
                <a:solidFill>
                  <a:srgbClr val="1E328C"/>
                </a:solidFill>
              </a:rPr>
              <a:t>        </a:t>
            </a:r>
            <a:r>
              <a:rPr lang="zh-CN" altLang="zh-CN" sz="1400" dirty="0" smtClean="0">
                <a:solidFill>
                  <a:srgbClr val="1E328C"/>
                </a:solidFill>
              </a:rPr>
              <a:t>借助统一工作平台和信息化手段，以共享协作、即时交流达到清除隐患，预防问题发生。目的是保障服务工作本身不出差错，减少因服务不到位而带来的损失。</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一是残疾人</a:t>
            </a:r>
            <a:r>
              <a:rPr lang="zh-CN" altLang="en-US" sz="1400" dirty="0" smtClean="0">
                <a:solidFill>
                  <a:srgbClr val="1E328C"/>
                </a:solidFill>
              </a:rPr>
              <a:t>自主</a:t>
            </a:r>
            <a:r>
              <a:rPr lang="zh-CN" altLang="zh-CN" sz="1400" dirty="0" smtClean="0">
                <a:solidFill>
                  <a:srgbClr val="1E328C"/>
                </a:solidFill>
              </a:rPr>
              <a:t>查验。残疾人通过电脑和手机登录查看自己的信息</a:t>
            </a:r>
            <a:r>
              <a:rPr lang="zh-CN" altLang="en-US" sz="1400" dirty="0" smtClean="0">
                <a:solidFill>
                  <a:srgbClr val="1E328C"/>
                </a:solidFill>
              </a:rPr>
              <a:t>，</a:t>
            </a:r>
            <a:r>
              <a:rPr lang="zh-CN" altLang="zh-CN" sz="1400" dirty="0" smtClean="0">
                <a:solidFill>
                  <a:srgbClr val="1E328C"/>
                </a:solidFill>
              </a:rPr>
              <a:t>对不准确或需要修改的信息，残疾人可提出个人意见并由残联专干及时修改、录入。</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二是</a:t>
            </a:r>
            <a:r>
              <a:rPr lang="zh-CN" altLang="en-US" sz="1400" dirty="0" smtClean="0">
                <a:solidFill>
                  <a:srgbClr val="1E328C"/>
                </a:solidFill>
              </a:rPr>
              <a:t>全过程</a:t>
            </a:r>
            <a:r>
              <a:rPr lang="zh-CN" altLang="zh-CN" sz="1400" dirty="0" smtClean="0">
                <a:solidFill>
                  <a:srgbClr val="1E328C"/>
                </a:solidFill>
              </a:rPr>
              <a:t>服务监督。残疾人基于手持终端进行签名和满意度评价，服务情况通过手持终端进行拍照并上传到</a:t>
            </a:r>
            <a:r>
              <a:rPr lang="en-US" altLang="zh-CN" sz="1400" dirty="0" smtClean="0">
                <a:solidFill>
                  <a:srgbClr val="1E328C"/>
                </a:solidFill>
              </a:rPr>
              <a:t>“</a:t>
            </a:r>
            <a:r>
              <a:rPr lang="zh-CN" altLang="zh-CN" sz="1400" dirty="0" smtClean="0">
                <a:solidFill>
                  <a:srgbClr val="1E328C"/>
                </a:solidFill>
              </a:rPr>
              <a:t>枣城阳光</a:t>
            </a:r>
            <a:r>
              <a:rPr lang="en-US" altLang="zh-CN" sz="1400" dirty="0" smtClean="0">
                <a:solidFill>
                  <a:srgbClr val="1E328C"/>
                </a:solidFill>
              </a:rPr>
              <a:t>”</a:t>
            </a:r>
            <a:r>
              <a:rPr lang="zh-CN" altLang="zh-CN" sz="1400" dirty="0" smtClean="0">
                <a:solidFill>
                  <a:srgbClr val="1E328C"/>
                </a:solidFill>
              </a:rPr>
              <a:t>平台，市、县随机抽查其进度与质量情况。</a:t>
            </a:r>
            <a:endParaRPr lang="en-US" altLang="zh-CN" sz="1600" dirty="0">
              <a:solidFill>
                <a:srgbClr val="1E328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55576" y="1851670"/>
            <a:ext cx="7488832" cy="720080"/>
          </a:xfrm>
        </p:spPr>
        <p:txBody>
          <a:bodyPr/>
          <a:lstStyle/>
          <a:p>
            <a:r>
              <a:rPr lang="zh-CN" altLang="en-US" sz="3200" dirty="0" smtClean="0">
                <a:solidFill>
                  <a:srgbClr val="FF0000"/>
                </a:solidFill>
              </a:rPr>
              <a:t>“阳光入户”</a:t>
            </a:r>
            <a:r>
              <a:rPr lang="zh-CN" altLang="zh-CN" sz="3200" dirty="0" smtClean="0"/>
              <a:t>个性化服务模式创新探索</a:t>
            </a:r>
            <a:endParaRPr lang="zh-CN" altLang="en-US" sz="3200" dirty="0"/>
          </a:p>
        </p:txBody>
      </p:sp>
      <p:sp>
        <p:nvSpPr>
          <p:cNvPr id="3" name="文本占位符 2"/>
          <p:cNvSpPr>
            <a:spLocks noGrp="1"/>
          </p:cNvSpPr>
          <p:nvPr>
            <p:ph type="body" sz="quarter" idx="11"/>
          </p:nvPr>
        </p:nvSpPr>
        <p:spPr>
          <a:xfrm>
            <a:off x="4211960" y="2715766"/>
            <a:ext cx="2951162" cy="287338"/>
          </a:xfrm>
        </p:spPr>
        <p:txBody>
          <a:bodyPr>
            <a:normAutofit fontScale="85000" lnSpcReduction="20000"/>
          </a:bodyPr>
          <a:lstStyle/>
          <a:p>
            <a:r>
              <a:rPr lang="zh-CN" altLang="en-US" dirty="0" smtClean="0"/>
              <a:t>演示</a:t>
            </a:r>
            <a:endParaRPr lang="zh-CN" altLang="en-US" dirty="0"/>
          </a:p>
        </p:txBody>
      </p:sp>
      <p:sp>
        <p:nvSpPr>
          <p:cNvPr id="4" name="文本占位符 3"/>
          <p:cNvSpPr>
            <a:spLocks noGrp="1"/>
          </p:cNvSpPr>
          <p:nvPr>
            <p:ph type="body" sz="quarter" idx="12"/>
          </p:nvPr>
        </p:nvSpPr>
        <p:spPr>
          <a:xfrm>
            <a:off x="5580112" y="3723878"/>
            <a:ext cx="2161605" cy="287511"/>
          </a:xfrm>
        </p:spPr>
        <p:txBody>
          <a:bodyPr/>
          <a:lstStyle/>
          <a:p>
            <a:r>
              <a:rPr lang="en-US" altLang="zh-CN" dirty="0" smtClean="0">
                <a:latin typeface="华文细黑" pitchFamily="2" charset="-122"/>
                <a:ea typeface="华文细黑" pitchFamily="2" charset="-122"/>
              </a:rPr>
              <a:t>2020</a:t>
            </a:r>
            <a:r>
              <a:rPr lang="zh-CN" altLang="en-US" dirty="0" smtClean="0">
                <a:latin typeface="华文细黑" pitchFamily="2" charset="-122"/>
                <a:ea typeface="华文细黑" pitchFamily="2" charset="-122"/>
              </a:rPr>
              <a:t>年</a:t>
            </a:r>
            <a:r>
              <a:rPr lang="en-US" altLang="zh-CN" dirty="0" smtClean="0">
                <a:latin typeface="华文细黑" pitchFamily="2" charset="-122"/>
                <a:ea typeface="华文细黑" pitchFamily="2" charset="-122"/>
              </a:rPr>
              <a:t>7</a:t>
            </a:r>
            <a:r>
              <a:rPr lang="zh-CN" altLang="en-US" dirty="0" smtClean="0">
                <a:latin typeface="华文细黑" pitchFamily="2" charset="-122"/>
                <a:ea typeface="华文细黑" pitchFamily="2" charset="-122"/>
              </a:rPr>
              <a:t>月</a:t>
            </a:r>
            <a:r>
              <a:rPr lang="en-US" altLang="zh-CN" dirty="0" smtClean="0">
                <a:latin typeface="华文细黑" pitchFamily="2" charset="-122"/>
                <a:ea typeface="华文细黑" pitchFamily="2" charset="-122"/>
              </a:rPr>
              <a:t>10</a:t>
            </a:r>
            <a:r>
              <a:rPr lang="zh-CN" altLang="en-US" dirty="0" smtClean="0">
                <a:latin typeface="华文细黑" pitchFamily="2" charset="-122"/>
                <a:ea typeface="华文细黑" pitchFamily="2" charset="-122"/>
              </a:rPr>
              <a:t>日</a:t>
            </a:r>
          </a:p>
          <a:p>
            <a:endParaRPr lang="zh-CN" altLang="en-US" dirty="0"/>
          </a:p>
        </p:txBody>
      </p:sp>
    </p:spTree>
    <p:extLst>
      <p:ext uri="{BB962C8B-B14F-4D97-AF65-F5344CB8AC3E}">
        <p14:creationId xmlns:p14="http://schemas.microsoft.com/office/powerpoint/2010/main" xmlns="" val="575139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现状</a:t>
            </a:r>
            <a:endParaRPr lang="zh-CN" altLang="en-US" dirty="0"/>
          </a:p>
        </p:txBody>
      </p:sp>
      <p:sp>
        <p:nvSpPr>
          <p:cNvPr id="3" name="内容占位符 2"/>
          <p:cNvSpPr>
            <a:spLocks noGrp="1"/>
          </p:cNvSpPr>
          <p:nvPr>
            <p:ph sz="quarter" idx="11"/>
          </p:nvPr>
        </p:nvSpPr>
        <p:spPr/>
        <p:txBody>
          <a:bodyPr/>
          <a:lstStyle/>
          <a:p>
            <a:r>
              <a:rPr lang="zh-CN" altLang="en-US" dirty="0" smtClean="0"/>
              <a:t>现状</a:t>
            </a:r>
            <a:endParaRPr lang="zh-CN" altLang="en-US" dirty="0"/>
          </a:p>
        </p:txBody>
      </p:sp>
      <p:sp>
        <p:nvSpPr>
          <p:cNvPr id="4" name="内容占位符 3"/>
          <p:cNvSpPr>
            <a:spLocks noGrp="1"/>
          </p:cNvSpPr>
          <p:nvPr>
            <p:ph sz="quarter" idx="12"/>
          </p:nvPr>
        </p:nvSpPr>
        <p:spPr/>
        <p:txBody>
          <a:bodyPr/>
          <a:lstStyle/>
          <a:p>
            <a:r>
              <a:rPr lang="zh-CN" altLang="en-US" dirty="0" smtClean="0"/>
              <a:t>三</a:t>
            </a:r>
            <a:endParaRPr lang="zh-CN" altLang="en-US" dirty="0"/>
          </a:p>
        </p:txBody>
      </p:sp>
      <p:sp>
        <p:nvSpPr>
          <p:cNvPr id="5" name="内容占位符 4"/>
          <p:cNvSpPr>
            <a:spLocks noGrp="1"/>
          </p:cNvSpPr>
          <p:nvPr>
            <p:ph sz="quarter" idx="13"/>
          </p:nvPr>
        </p:nvSpPr>
        <p:spPr/>
        <p:txBody>
          <a:bodyPr/>
          <a:lstStyle/>
          <a:p>
            <a:r>
              <a:rPr lang="zh-CN" altLang="en-US" dirty="0" smtClean="0"/>
              <a:t>现状</a:t>
            </a:r>
            <a:endParaRPr lang="zh-CN" altLang="en-US" dirty="0"/>
          </a:p>
        </p:txBody>
      </p:sp>
    </p:spTree>
    <p:extLst>
      <p:ext uri="{BB962C8B-B14F-4D97-AF65-F5344CB8AC3E}">
        <p14:creationId xmlns:p14="http://schemas.microsoft.com/office/powerpoint/2010/main" xmlns="" val="1779514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现状</a:t>
            </a:r>
          </a:p>
          <a:p>
            <a:endParaRPr lang="zh-CN" altLang="en-US" dirty="0"/>
          </a:p>
        </p:txBody>
      </p:sp>
      <p:sp>
        <p:nvSpPr>
          <p:cNvPr id="3" name="内容占位符 2"/>
          <p:cNvSpPr>
            <a:spLocks noGrp="1"/>
          </p:cNvSpPr>
          <p:nvPr>
            <p:ph sz="quarter" idx="11"/>
          </p:nvPr>
        </p:nvSpPr>
        <p:spPr/>
        <p:txBody>
          <a:bodyPr/>
          <a:lstStyle/>
          <a:p>
            <a:r>
              <a:rPr lang="zh-CN" altLang="en-US" dirty="0" smtClean="0"/>
              <a:t>概述</a:t>
            </a:r>
            <a:endParaRPr lang="zh-CN" altLang="en-US" dirty="0"/>
          </a:p>
        </p:txBody>
      </p:sp>
      <p:sp>
        <p:nvSpPr>
          <p:cNvPr id="4" name="矩形 3"/>
          <p:cNvSpPr/>
          <p:nvPr/>
        </p:nvSpPr>
        <p:spPr>
          <a:xfrm>
            <a:off x="1619672" y="1131590"/>
            <a:ext cx="6768752" cy="1708160"/>
          </a:xfrm>
          <a:prstGeom prst="rect">
            <a:avLst/>
          </a:prstGeom>
        </p:spPr>
        <p:txBody>
          <a:bodyPr wrap="square">
            <a:spAutoFit/>
          </a:bodyPr>
          <a:lstStyle/>
          <a:p>
            <a:pPr>
              <a:lnSpc>
                <a:spcPct val="150000"/>
              </a:lnSpc>
            </a:pPr>
            <a:r>
              <a:rPr lang="en-US" altLang="zh-CN" sz="1400" dirty="0" smtClean="0">
                <a:solidFill>
                  <a:srgbClr val="1E328C"/>
                </a:solidFill>
              </a:rPr>
              <a:t>        2020</a:t>
            </a:r>
            <a:r>
              <a:rPr lang="zh-CN" altLang="zh-CN" sz="1400" dirty="0" smtClean="0">
                <a:solidFill>
                  <a:srgbClr val="1E328C"/>
                </a:solidFill>
              </a:rPr>
              <a:t>年以来，我们创新“</a:t>
            </a:r>
            <a:r>
              <a:rPr lang="en-US" altLang="zh-CN" sz="1400" dirty="0" smtClean="0">
                <a:solidFill>
                  <a:srgbClr val="1E328C"/>
                </a:solidFill>
              </a:rPr>
              <a:t>6S</a:t>
            </a:r>
            <a:r>
              <a:rPr lang="zh-CN" altLang="zh-CN" sz="1400" dirty="0" smtClean="0">
                <a:solidFill>
                  <a:srgbClr val="1E328C"/>
                </a:solidFill>
              </a:rPr>
              <a:t>”工作理念，做好“服务</a:t>
            </a:r>
            <a:r>
              <a:rPr lang="en-US" altLang="zh-CN" sz="1400" dirty="0" smtClean="0">
                <a:solidFill>
                  <a:srgbClr val="1E328C"/>
                </a:solidFill>
              </a:rPr>
              <a:t>+</a:t>
            </a:r>
            <a:r>
              <a:rPr lang="zh-CN" altLang="zh-CN" sz="1400" dirty="0" smtClean="0">
                <a:solidFill>
                  <a:srgbClr val="1E328C"/>
                </a:solidFill>
              </a:rPr>
              <a:t>”和“流程</a:t>
            </a:r>
            <a:r>
              <a:rPr lang="en-US" altLang="zh-CN" sz="1400" dirty="0" smtClean="0">
                <a:solidFill>
                  <a:srgbClr val="1E328C"/>
                </a:solidFill>
              </a:rPr>
              <a:t>-</a:t>
            </a:r>
            <a:r>
              <a:rPr lang="zh-CN" altLang="zh-CN" sz="1400" dirty="0" smtClean="0">
                <a:solidFill>
                  <a:srgbClr val="1E328C"/>
                </a:solidFill>
              </a:rPr>
              <a:t>”，将惠残政策落实简化为“服务清单”，并以“清单化服务”为工作“小切口”，引入“阳光入户”服务模式，通过入户调查、手机上传、数据分析，实现残疾人服务工作精准化、个性化、常态化，推进残疾人权益保障精准落实、全面覆盖。</a:t>
            </a:r>
            <a:r>
              <a:rPr lang="en-US" altLang="zh-CN" sz="1400" dirty="0" smtClean="0">
                <a:solidFill>
                  <a:srgbClr val="1E328C"/>
                </a:solidFill>
              </a:rPr>
              <a:t>“</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模式在全市不断拓展，功能日益优化，效果不断显现。</a:t>
            </a:r>
            <a:endParaRPr lang="en-US" altLang="zh-CN" sz="1400" dirty="0">
              <a:solidFill>
                <a:srgbClr val="1E328C"/>
              </a:solidFill>
            </a:endParaRPr>
          </a:p>
        </p:txBody>
      </p:sp>
      <p:pic>
        <p:nvPicPr>
          <p:cNvPr id="5" name="Picture 1"/>
          <p:cNvPicPr>
            <a:picLocks noChangeAspect="1" noChangeArrowheads="1"/>
          </p:cNvPicPr>
          <p:nvPr/>
        </p:nvPicPr>
        <p:blipFill>
          <a:blip r:embed="rId2" cstate="print"/>
          <a:srcRect/>
          <a:stretch>
            <a:fillRect/>
          </a:stretch>
        </p:blipFill>
        <p:spPr bwMode="auto">
          <a:xfrm>
            <a:off x="2051720" y="2931790"/>
            <a:ext cx="2232248" cy="1487584"/>
          </a:xfrm>
          <a:prstGeom prst="rect">
            <a:avLst/>
          </a:prstGeom>
          <a:noFill/>
          <a:ln w="9525">
            <a:noFill/>
            <a:miter lim="800000"/>
            <a:headEnd/>
            <a:tailEnd/>
          </a:ln>
        </p:spPr>
      </p:pic>
      <p:pic>
        <p:nvPicPr>
          <p:cNvPr id="6" name="Picture 4" descr="D:\企业微信文件存储\WXWork\1688853922573891\Cache\Image\2020-05\ebf69ee3e86b56d838f9360c06cf2762.jpg"/>
          <p:cNvPicPr>
            <a:picLocks noChangeAspect="1" noChangeArrowheads="1"/>
          </p:cNvPicPr>
          <p:nvPr/>
        </p:nvPicPr>
        <p:blipFill>
          <a:blip r:embed="rId3" cstate="print"/>
          <a:srcRect/>
          <a:stretch>
            <a:fillRect/>
          </a:stretch>
        </p:blipFill>
        <p:spPr bwMode="auto">
          <a:xfrm>
            <a:off x="5220072" y="2931790"/>
            <a:ext cx="2160240" cy="149159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现状</a:t>
            </a:r>
          </a:p>
          <a:p>
            <a:endParaRPr lang="zh-CN" altLang="en-US" dirty="0"/>
          </a:p>
        </p:txBody>
      </p:sp>
      <p:sp>
        <p:nvSpPr>
          <p:cNvPr id="3" name="内容占位符 2"/>
          <p:cNvSpPr>
            <a:spLocks noGrp="1"/>
          </p:cNvSpPr>
          <p:nvPr>
            <p:ph sz="quarter" idx="11"/>
          </p:nvPr>
        </p:nvSpPr>
        <p:spPr/>
        <p:txBody>
          <a:bodyPr/>
          <a:lstStyle/>
          <a:p>
            <a:r>
              <a:rPr lang="zh-CN" altLang="en-US" dirty="0" smtClean="0"/>
              <a:t>清单</a:t>
            </a:r>
            <a:endParaRPr lang="zh-CN" altLang="en-US" dirty="0"/>
          </a:p>
        </p:txBody>
      </p:sp>
      <p:sp>
        <p:nvSpPr>
          <p:cNvPr id="4" name="矩形 3"/>
          <p:cNvSpPr/>
          <p:nvPr/>
        </p:nvSpPr>
        <p:spPr>
          <a:xfrm>
            <a:off x="1547664" y="1275606"/>
            <a:ext cx="3456384" cy="3323987"/>
          </a:xfrm>
          <a:prstGeom prst="rect">
            <a:avLst/>
          </a:prstGeom>
        </p:spPr>
        <p:txBody>
          <a:bodyPr wrap="square">
            <a:spAutoFit/>
          </a:bodyPr>
          <a:lstStyle/>
          <a:p>
            <a:pPr>
              <a:lnSpc>
                <a:spcPct val="150000"/>
              </a:lnSpc>
            </a:pPr>
            <a:r>
              <a:rPr lang="zh-CN" altLang="zh-CN" sz="1400" dirty="0" smtClean="0">
                <a:solidFill>
                  <a:srgbClr val="1E328C"/>
                </a:solidFill>
              </a:rPr>
              <a:t>（一）“清单”加“菜单”，助成服务精准化</a:t>
            </a: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一是</a:t>
            </a:r>
            <a:r>
              <a:rPr lang="zh-CN" altLang="en-US" sz="1400" dirty="0" smtClean="0">
                <a:solidFill>
                  <a:srgbClr val="1E328C"/>
                </a:solidFill>
              </a:rPr>
              <a:t>理清政策清单。</a:t>
            </a:r>
            <a:r>
              <a:rPr lang="zh-CN" altLang="zh-CN" sz="1400" dirty="0" smtClean="0">
                <a:solidFill>
                  <a:srgbClr val="1E328C"/>
                </a:solidFill>
              </a:rPr>
              <a:t>对现有无障碍改造、康复、教育、就业、培训、低保、医保、“两项补贴”、社会保险、提前领取养老金等</a:t>
            </a:r>
            <a:r>
              <a:rPr lang="en-US" altLang="zh-CN" sz="1400" dirty="0" smtClean="0">
                <a:solidFill>
                  <a:srgbClr val="1E328C"/>
                </a:solidFill>
              </a:rPr>
              <a:t>10</a:t>
            </a:r>
            <a:r>
              <a:rPr lang="zh-CN" altLang="zh-CN" sz="1400" dirty="0" smtClean="0">
                <a:solidFill>
                  <a:srgbClr val="1E328C"/>
                </a:solidFill>
              </a:rPr>
              <a:t>项惠残政策进行梳理，明确政策落实和服务事项“清单”，结合残疾人基本状况、动态需求，逐人逐项比对政策落实情况，确保惠残政策落实全覆盖、无遗漏。</a:t>
            </a:r>
            <a:endParaRPr lang="en-US" altLang="zh-CN" sz="1400" dirty="0">
              <a:solidFill>
                <a:srgbClr val="1E328C"/>
              </a:solidFill>
            </a:endParaRPr>
          </a:p>
        </p:txBody>
      </p:sp>
      <p:pic>
        <p:nvPicPr>
          <p:cNvPr id="10" name="Picture 2"/>
          <p:cNvPicPr>
            <a:picLocks noChangeAspect="1" noChangeArrowheads="1"/>
          </p:cNvPicPr>
          <p:nvPr/>
        </p:nvPicPr>
        <p:blipFill>
          <a:blip r:embed="rId2" cstate="print"/>
          <a:srcRect/>
          <a:stretch>
            <a:fillRect/>
          </a:stretch>
        </p:blipFill>
        <p:spPr bwMode="auto">
          <a:xfrm flipH="1">
            <a:off x="5148063" y="2011688"/>
            <a:ext cx="1368152" cy="2432270"/>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flipH="1">
            <a:off x="7020272" y="1275606"/>
            <a:ext cx="1377153"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现状</a:t>
            </a:r>
          </a:p>
          <a:p>
            <a:endParaRPr lang="zh-CN" altLang="en-US" dirty="0"/>
          </a:p>
        </p:txBody>
      </p:sp>
      <p:sp>
        <p:nvSpPr>
          <p:cNvPr id="3" name="内容占位符 2"/>
          <p:cNvSpPr>
            <a:spLocks noGrp="1"/>
          </p:cNvSpPr>
          <p:nvPr>
            <p:ph sz="quarter" idx="11"/>
          </p:nvPr>
        </p:nvSpPr>
        <p:spPr/>
        <p:txBody>
          <a:bodyPr/>
          <a:lstStyle/>
          <a:p>
            <a:r>
              <a:rPr lang="zh-CN" altLang="en-US" dirty="0" smtClean="0"/>
              <a:t>菜单</a:t>
            </a:r>
            <a:endParaRPr lang="zh-CN" altLang="en-US" dirty="0"/>
          </a:p>
        </p:txBody>
      </p:sp>
      <p:sp>
        <p:nvSpPr>
          <p:cNvPr id="4" name="矩形 3"/>
          <p:cNvSpPr/>
          <p:nvPr/>
        </p:nvSpPr>
        <p:spPr>
          <a:xfrm>
            <a:off x="1547664" y="1347614"/>
            <a:ext cx="3312368" cy="2031325"/>
          </a:xfrm>
          <a:prstGeom prst="rect">
            <a:avLst/>
          </a:prstGeom>
        </p:spPr>
        <p:txBody>
          <a:bodyPr wrap="square">
            <a:spAutoFit/>
          </a:bodyPr>
          <a:lstStyle/>
          <a:p>
            <a:pPr>
              <a:lnSpc>
                <a:spcPct val="150000"/>
              </a:lnSpc>
            </a:pPr>
            <a:endParaRPr lang="en-US" altLang="zh-CN" sz="1400" dirty="0" smtClean="0">
              <a:solidFill>
                <a:srgbClr val="1E328C"/>
              </a:solidFill>
            </a:endParaRPr>
          </a:p>
          <a:p>
            <a:pPr>
              <a:lnSpc>
                <a:spcPct val="150000"/>
              </a:lnSpc>
            </a:pPr>
            <a:r>
              <a:rPr lang="en-US" altLang="zh-CN" sz="1400" dirty="0" smtClean="0">
                <a:solidFill>
                  <a:srgbClr val="1E328C"/>
                </a:solidFill>
              </a:rPr>
              <a:t>        </a:t>
            </a:r>
            <a:r>
              <a:rPr lang="zh-CN" altLang="zh-CN" sz="1400" dirty="0" smtClean="0">
                <a:solidFill>
                  <a:srgbClr val="1E328C"/>
                </a:solidFill>
              </a:rPr>
              <a:t>二是</a:t>
            </a:r>
            <a:r>
              <a:rPr lang="zh-CN" altLang="en-US" sz="1400" dirty="0" smtClean="0">
                <a:solidFill>
                  <a:srgbClr val="1E328C"/>
                </a:solidFill>
              </a:rPr>
              <a:t>定制服务需求菜单。</a:t>
            </a:r>
            <a:r>
              <a:rPr lang="zh-CN" altLang="zh-CN" sz="1400" dirty="0" smtClean="0">
                <a:solidFill>
                  <a:srgbClr val="1E328C"/>
                </a:solidFill>
              </a:rPr>
              <a:t>对各项政策标准进行归纳整理，拟定规范选项，形成政策落实和服务调查的选项“菜单”，确保惠残政策落实调查、服务需求调查精准、明确。</a:t>
            </a:r>
            <a:endParaRPr lang="en-US" altLang="zh-CN" sz="1400" dirty="0">
              <a:solidFill>
                <a:srgbClr val="1E328C"/>
              </a:solidFill>
            </a:endParaRPr>
          </a:p>
        </p:txBody>
      </p:sp>
      <p:pic>
        <p:nvPicPr>
          <p:cNvPr id="5" name="Picture 3"/>
          <p:cNvPicPr>
            <a:picLocks noChangeAspect="1" noChangeArrowheads="1"/>
          </p:cNvPicPr>
          <p:nvPr/>
        </p:nvPicPr>
        <p:blipFill>
          <a:blip r:embed="rId2" cstate="print"/>
          <a:srcRect/>
          <a:stretch>
            <a:fillRect/>
          </a:stretch>
        </p:blipFill>
        <p:spPr bwMode="auto">
          <a:xfrm>
            <a:off x="5292080" y="1275606"/>
            <a:ext cx="1363651" cy="2424269"/>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020272" y="2067694"/>
            <a:ext cx="1363651" cy="2424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现状</a:t>
            </a:r>
            <a:endParaRPr lang="zh-CN" altLang="en-US" dirty="0"/>
          </a:p>
        </p:txBody>
      </p:sp>
      <p:sp>
        <p:nvSpPr>
          <p:cNvPr id="3" name="内容占位符 2"/>
          <p:cNvSpPr>
            <a:spLocks noGrp="1"/>
          </p:cNvSpPr>
          <p:nvPr>
            <p:ph sz="quarter" idx="11"/>
          </p:nvPr>
        </p:nvSpPr>
        <p:spPr/>
        <p:txBody>
          <a:bodyPr/>
          <a:lstStyle/>
          <a:p>
            <a:r>
              <a:rPr lang="zh-CN" altLang="en-US" dirty="0" smtClean="0"/>
              <a:t>实效</a:t>
            </a:r>
            <a:endParaRPr lang="zh-CN" altLang="en-US" dirty="0"/>
          </a:p>
        </p:txBody>
      </p:sp>
      <p:sp>
        <p:nvSpPr>
          <p:cNvPr id="4" name="矩形 3"/>
          <p:cNvSpPr/>
          <p:nvPr/>
        </p:nvSpPr>
        <p:spPr>
          <a:xfrm>
            <a:off x="1475656" y="1275606"/>
            <a:ext cx="6840760" cy="1384995"/>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三是</a:t>
            </a:r>
            <a:r>
              <a:rPr lang="zh-CN" altLang="en-US" sz="1400" dirty="0" smtClean="0">
                <a:solidFill>
                  <a:srgbClr val="1E328C"/>
                </a:solidFill>
              </a:rPr>
              <a:t>提升服务对接实效。</a:t>
            </a:r>
            <a:r>
              <a:rPr lang="zh-CN" altLang="zh-CN" sz="1400" dirty="0" smtClean="0">
                <a:solidFill>
                  <a:srgbClr val="1E328C"/>
                </a:solidFill>
              </a:rPr>
              <a:t>采取“清单”加“菜单”的方式定制</a:t>
            </a:r>
            <a:r>
              <a:rPr lang="en-US" altLang="zh-CN" sz="1400" dirty="0" smtClean="0">
                <a:solidFill>
                  <a:srgbClr val="1E328C"/>
                </a:solidFill>
              </a:rPr>
              <a:t>APP</a:t>
            </a:r>
            <a:r>
              <a:rPr lang="zh-CN" altLang="zh-CN" sz="1400" dirty="0" smtClean="0">
                <a:solidFill>
                  <a:srgbClr val="1E328C"/>
                </a:solidFill>
              </a:rPr>
              <a:t>，通过手机终端实现调查信息“一单上传”，以精准数据调查推动精细化服务，提升残疾人服务实效。目前已完成信息上传</a:t>
            </a:r>
            <a:r>
              <a:rPr lang="en-US" altLang="zh-CN" sz="1400" dirty="0" smtClean="0">
                <a:solidFill>
                  <a:srgbClr val="1E328C"/>
                </a:solidFill>
              </a:rPr>
              <a:t>21000</a:t>
            </a:r>
            <a:r>
              <a:rPr lang="zh-CN" altLang="zh-CN" sz="1400" dirty="0" smtClean="0">
                <a:solidFill>
                  <a:srgbClr val="1E328C"/>
                </a:solidFill>
              </a:rPr>
              <a:t>余户，精准落实残疾人医保、补贴、保险、养老等政策。</a:t>
            </a:r>
            <a:endParaRPr lang="en-US" altLang="zh-CN" sz="1400" dirty="0">
              <a:solidFill>
                <a:srgbClr val="1E328C"/>
              </a:solidFill>
            </a:endParaRPr>
          </a:p>
        </p:txBody>
      </p:sp>
      <p:pic>
        <p:nvPicPr>
          <p:cNvPr id="5" name="Picture 2"/>
          <p:cNvPicPr>
            <a:picLocks noChangeAspect="1" noChangeArrowheads="1"/>
          </p:cNvPicPr>
          <p:nvPr/>
        </p:nvPicPr>
        <p:blipFill>
          <a:blip r:embed="rId2" cstate="print"/>
          <a:srcRect/>
          <a:stretch>
            <a:fillRect/>
          </a:stretch>
        </p:blipFill>
        <p:spPr bwMode="auto">
          <a:xfrm>
            <a:off x="1691680" y="2643758"/>
            <a:ext cx="6408712"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现状</a:t>
            </a:r>
          </a:p>
          <a:p>
            <a:endParaRPr lang="zh-CN" altLang="en-US" dirty="0"/>
          </a:p>
        </p:txBody>
      </p:sp>
      <p:sp>
        <p:nvSpPr>
          <p:cNvPr id="3" name="内容占位符 2"/>
          <p:cNvSpPr>
            <a:spLocks noGrp="1"/>
          </p:cNvSpPr>
          <p:nvPr>
            <p:ph sz="quarter" idx="11"/>
          </p:nvPr>
        </p:nvSpPr>
        <p:spPr/>
        <p:txBody>
          <a:bodyPr/>
          <a:lstStyle/>
          <a:p>
            <a:r>
              <a:rPr lang="zh-CN" altLang="en-US" dirty="0" smtClean="0"/>
              <a:t>线上</a:t>
            </a:r>
            <a:endParaRPr lang="zh-CN" altLang="en-US" dirty="0"/>
          </a:p>
        </p:txBody>
      </p:sp>
      <p:sp>
        <p:nvSpPr>
          <p:cNvPr id="4" name="矩形 3"/>
          <p:cNvSpPr/>
          <p:nvPr/>
        </p:nvSpPr>
        <p:spPr>
          <a:xfrm>
            <a:off x="1331640" y="1419622"/>
            <a:ext cx="2520280" cy="2677656"/>
          </a:xfrm>
          <a:prstGeom prst="rect">
            <a:avLst/>
          </a:prstGeom>
        </p:spPr>
        <p:txBody>
          <a:bodyPr wrap="square">
            <a:spAutoFit/>
          </a:bodyPr>
          <a:lstStyle/>
          <a:p>
            <a:pPr>
              <a:lnSpc>
                <a:spcPct val="150000"/>
              </a:lnSpc>
            </a:pPr>
            <a:r>
              <a:rPr lang="zh-CN" altLang="zh-CN" sz="1400" dirty="0" smtClean="0">
                <a:solidFill>
                  <a:srgbClr val="1E328C"/>
                </a:solidFill>
              </a:rPr>
              <a:t>（二）“线上”加“线下”，助力服务个性化</a:t>
            </a:r>
          </a:p>
          <a:p>
            <a:pPr>
              <a:lnSpc>
                <a:spcPct val="150000"/>
              </a:lnSpc>
            </a:pPr>
            <a:r>
              <a:rPr lang="en-US" altLang="zh-CN" sz="1400" dirty="0" smtClean="0">
                <a:solidFill>
                  <a:srgbClr val="1E328C"/>
                </a:solidFill>
              </a:rPr>
              <a:t>        </a:t>
            </a:r>
            <a:r>
              <a:rPr lang="zh-CN" altLang="zh-CN" sz="1400" dirty="0" smtClean="0">
                <a:solidFill>
                  <a:srgbClr val="1E328C"/>
                </a:solidFill>
              </a:rPr>
              <a:t>一是</a:t>
            </a:r>
            <a:r>
              <a:rPr lang="zh-CN" altLang="en-US" sz="1400" dirty="0" smtClean="0">
                <a:solidFill>
                  <a:srgbClr val="1E328C"/>
                </a:solidFill>
              </a:rPr>
              <a:t>引导残疾人线上自主提交需求。</a:t>
            </a:r>
            <a:r>
              <a:rPr lang="zh-CN" altLang="zh-CN" sz="1400" dirty="0" smtClean="0">
                <a:solidFill>
                  <a:srgbClr val="1E328C"/>
                </a:solidFill>
              </a:rPr>
              <a:t>开展残疾人动态需求“线上”调查，引导有上网条件的残疾人线上注册帐户，自主提交服务需求，统一纳入省残联计划项目进行落实。</a:t>
            </a:r>
            <a:endParaRPr lang="en-US" altLang="zh-CN" sz="1400" dirty="0">
              <a:solidFill>
                <a:srgbClr val="1E328C"/>
              </a:solidFill>
            </a:endParaRPr>
          </a:p>
        </p:txBody>
      </p:sp>
      <p:pic>
        <p:nvPicPr>
          <p:cNvPr id="47106" name="Picture 2"/>
          <p:cNvPicPr>
            <a:picLocks noChangeAspect="1" noChangeArrowheads="1"/>
          </p:cNvPicPr>
          <p:nvPr/>
        </p:nvPicPr>
        <p:blipFill>
          <a:blip r:embed="rId2" cstate="print"/>
          <a:srcRect/>
          <a:stretch>
            <a:fillRect/>
          </a:stretch>
        </p:blipFill>
        <p:spPr bwMode="auto">
          <a:xfrm>
            <a:off x="3923928" y="1347614"/>
            <a:ext cx="4608511"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现状</a:t>
            </a:r>
          </a:p>
          <a:p>
            <a:endParaRPr lang="zh-CN" altLang="en-US" dirty="0"/>
          </a:p>
        </p:txBody>
      </p:sp>
      <p:sp>
        <p:nvSpPr>
          <p:cNvPr id="3" name="内容占位符 2"/>
          <p:cNvSpPr>
            <a:spLocks noGrp="1"/>
          </p:cNvSpPr>
          <p:nvPr>
            <p:ph sz="quarter" idx="11"/>
          </p:nvPr>
        </p:nvSpPr>
        <p:spPr/>
        <p:txBody>
          <a:bodyPr/>
          <a:lstStyle/>
          <a:p>
            <a:r>
              <a:rPr lang="zh-CN" altLang="en-US" dirty="0" smtClean="0"/>
              <a:t>热线</a:t>
            </a:r>
            <a:endParaRPr lang="zh-CN" altLang="en-US" dirty="0"/>
          </a:p>
        </p:txBody>
      </p:sp>
      <p:sp>
        <p:nvSpPr>
          <p:cNvPr id="4" name="矩形 3"/>
          <p:cNvSpPr/>
          <p:nvPr/>
        </p:nvSpPr>
        <p:spPr>
          <a:xfrm>
            <a:off x="4932040" y="1635646"/>
            <a:ext cx="3456384" cy="2031325"/>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二是</a:t>
            </a:r>
            <a:r>
              <a:rPr lang="zh-CN" altLang="en-US" sz="1400" dirty="0" smtClean="0">
                <a:solidFill>
                  <a:srgbClr val="1E328C"/>
                </a:solidFill>
              </a:rPr>
              <a:t>开展线上辅助提交需求。</a:t>
            </a:r>
            <a:r>
              <a:rPr lang="zh-CN" altLang="zh-CN" sz="1400" dirty="0" smtClean="0">
                <a:solidFill>
                  <a:srgbClr val="1E328C"/>
                </a:solidFill>
              </a:rPr>
              <a:t>开通</a:t>
            </a:r>
            <a:r>
              <a:rPr lang="en-US" altLang="zh-CN" sz="1400" dirty="0" smtClean="0">
                <a:solidFill>
                  <a:srgbClr val="1E328C"/>
                </a:solidFill>
              </a:rPr>
              <a:t>12385</a:t>
            </a:r>
            <a:r>
              <a:rPr lang="zh-CN" altLang="zh-CN" sz="1400" dirty="0" smtClean="0">
                <a:solidFill>
                  <a:srgbClr val="1E328C"/>
                </a:solidFill>
              </a:rPr>
              <a:t>服务热线，以电话方式接受广大残疾人的政策诉求和服务申请，由工作人员整理后统一录入动态需求数据系统，为不具备“线上”操作条件的残疾人提供支持服务。</a:t>
            </a:r>
            <a:endParaRPr lang="en-US" altLang="zh-CN" sz="1400" dirty="0">
              <a:solidFill>
                <a:srgbClr val="1E328C"/>
              </a:solidFill>
            </a:endParaRPr>
          </a:p>
        </p:txBody>
      </p:sp>
      <p:pic>
        <p:nvPicPr>
          <p:cNvPr id="61442" name="Picture 2" descr="https://timgsa.baidu.com/timg?image&amp;quality=80&amp;size=b9999_10000&amp;sec=1594269321300&amp;di=6657e35254df64c9fa7cd4523e1fb341&amp;imgtype=0&amp;src=http%3A%2F%2F5b0988e595225.cdn.sohucs.com%2Fimages%2F20190314%2Fa9563044065d43aabe6b572af14094ae.jpeg"/>
          <p:cNvPicPr>
            <a:picLocks noChangeAspect="1" noChangeArrowheads="1"/>
          </p:cNvPicPr>
          <p:nvPr/>
        </p:nvPicPr>
        <p:blipFill>
          <a:blip r:embed="rId2" cstate="print"/>
          <a:srcRect/>
          <a:stretch>
            <a:fillRect/>
          </a:stretch>
        </p:blipFill>
        <p:spPr bwMode="auto">
          <a:xfrm>
            <a:off x="1475657" y="1563638"/>
            <a:ext cx="3096344" cy="1989619"/>
          </a:xfrm>
          <a:prstGeom prst="rect">
            <a:avLst/>
          </a:prstGeom>
          <a:noFill/>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现状</a:t>
            </a:r>
          </a:p>
          <a:p>
            <a:endParaRPr lang="zh-CN" altLang="en-US" dirty="0"/>
          </a:p>
        </p:txBody>
      </p:sp>
      <p:sp>
        <p:nvSpPr>
          <p:cNvPr id="3" name="内容占位符 2"/>
          <p:cNvSpPr>
            <a:spLocks noGrp="1"/>
          </p:cNvSpPr>
          <p:nvPr>
            <p:ph sz="quarter" idx="11"/>
          </p:nvPr>
        </p:nvSpPr>
        <p:spPr/>
        <p:txBody>
          <a:bodyPr/>
          <a:lstStyle/>
          <a:p>
            <a:r>
              <a:rPr lang="zh-CN" altLang="en-US" dirty="0" smtClean="0"/>
              <a:t>线下</a:t>
            </a:r>
            <a:endParaRPr lang="zh-CN" altLang="en-US" dirty="0"/>
          </a:p>
        </p:txBody>
      </p:sp>
      <p:sp>
        <p:nvSpPr>
          <p:cNvPr id="4" name="矩形 3"/>
          <p:cNvSpPr/>
          <p:nvPr/>
        </p:nvSpPr>
        <p:spPr>
          <a:xfrm>
            <a:off x="1691680" y="1203598"/>
            <a:ext cx="6336704" cy="1384995"/>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三是</a:t>
            </a:r>
            <a:r>
              <a:rPr lang="zh-CN" altLang="en-US" sz="1400" dirty="0" smtClean="0">
                <a:solidFill>
                  <a:srgbClr val="1E328C"/>
                </a:solidFill>
              </a:rPr>
              <a:t>实施线下需求调查。</a:t>
            </a:r>
            <a:r>
              <a:rPr lang="zh-CN" altLang="zh-CN" sz="1400" dirty="0" smtClean="0">
                <a:solidFill>
                  <a:srgbClr val="1E328C"/>
                </a:solidFill>
              </a:rPr>
              <a:t>动员广大工作人员进村入户，逐人核查惠残政策落实情况，结合残疾人实际情况确定服务需求项目，把服务做到残疾人群众心坎上。目前已开展政策培训、宣讲</a:t>
            </a:r>
            <a:r>
              <a:rPr lang="en-US" altLang="zh-CN" sz="1400" dirty="0" smtClean="0">
                <a:solidFill>
                  <a:srgbClr val="1E328C"/>
                </a:solidFill>
              </a:rPr>
              <a:t>81</a:t>
            </a:r>
            <a:r>
              <a:rPr lang="zh-CN" altLang="zh-CN" sz="1400" dirty="0" smtClean="0">
                <a:solidFill>
                  <a:srgbClr val="1E328C"/>
                </a:solidFill>
              </a:rPr>
              <a:t>场次，完成调查入户</a:t>
            </a:r>
            <a:r>
              <a:rPr lang="en-US" altLang="zh-CN" sz="1400" dirty="0" smtClean="0">
                <a:solidFill>
                  <a:srgbClr val="1E328C"/>
                </a:solidFill>
              </a:rPr>
              <a:t>30000</a:t>
            </a:r>
            <a:r>
              <a:rPr lang="zh-CN" altLang="zh-CN" sz="1400" dirty="0" smtClean="0">
                <a:solidFill>
                  <a:srgbClr val="1E328C"/>
                </a:solidFill>
              </a:rPr>
              <a:t>余人次，个性化实施无障碍改造</a:t>
            </a:r>
            <a:r>
              <a:rPr lang="en-US" altLang="zh-CN" sz="1400" dirty="0" smtClean="0">
                <a:solidFill>
                  <a:srgbClr val="1E328C"/>
                </a:solidFill>
              </a:rPr>
              <a:t>11237</a:t>
            </a:r>
            <a:r>
              <a:rPr lang="zh-CN" altLang="zh-CN" sz="1400" dirty="0" smtClean="0">
                <a:solidFill>
                  <a:srgbClr val="1E328C"/>
                </a:solidFill>
              </a:rPr>
              <a:t>户，位居全省第六。</a:t>
            </a:r>
            <a:endParaRPr lang="en-US" altLang="zh-CN" sz="1400" dirty="0">
              <a:solidFill>
                <a:srgbClr val="1E328C"/>
              </a:solidFill>
            </a:endParaRPr>
          </a:p>
        </p:txBody>
      </p:sp>
      <p:pic>
        <p:nvPicPr>
          <p:cNvPr id="7" name="Picture 2"/>
          <p:cNvPicPr>
            <a:picLocks noChangeAspect="1" noChangeArrowheads="1"/>
          </p:cNvPicPr>
          <p:nvPr/>
        </p:nvPicPr>
        <p:blipFill>
          <a:blip r:embed="rId2" cstate="print"/>
          <a:srcRect/>
          <a:stretch>
            <a:fillRect/>
          </a:stretch>
        </p:blipFill>
        <p:spPr bwMode="auto">
          <a:xfrm>
            <a:off x="5508104" y="2571750"/>
            <a:ext cx="2496277" cy="1872208"/>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2051720" y="2859782"/>
            <a:ext cx="2432618"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现状</a:t>
            </a:r>
          </a:p>
          <a:p>
            <a:endParaRPr lang="zh-CN" altLang="en-US" dirty="0"/>
          </a:p>
        </p:txBody>
      </p:sp>
      <p:sp>
        <p:nvSpPr>
          <p:cNvPr id="3" name="内容占位符 2"/>
          <p:cNvSpPr>
            <a:spLocks noGrp="1"/>
          </p:cNvSpPr>
          <p:nvPr>
            <p:ph sz="quarter" idx="11"/>
          </p:nvPr>
        </p:nvSpPr>
        <p:spPr/>
        <p:txBody>
          <a:bodyPr/>
          <a:lstStyle/>
          <a:p>
            <a:r>
              <a:rPr lang="zh-CN" altLang="en-US" dirty="0" smtClean="0"/>
              <a:t>网络</a:t>
            </a:r>
            <a:endParaRPr lang="zh-CN" altLang="en-US" dirty="0"/>
          </a:p>
        </p:txBody>
      </p:sp>
      <p:sp>
        <p:nvSpPr>
          <p:cNvPr id="5" name="矩形 4"/>
          <p:cNvSpPr/>
          <p:nvPr/>
        </p:nvSpPr>
        <p:spPr>
          <a:xfrm>
            <a:off x="4572000" y="1491630"/>
            <a:ext cx="3888432" cy="2677656"/>
          </a:xfrm>
          <a:prstGeom prst="rect">
            <a:avLst/>
          </a:prstGeom>
        </p:spPr>
        <p:txBody>
          <a:bodyPr wrap="square">
            <a:spAutoFit/>
          </a:bodyPr>
          <a:lstStyle/>
          <a:p>
            <a:pPr>
              <a:lnSpc>
                <a:spcPct val="150000"/>
              </a:lnSpc>
            </a:pPr>
            <a:r>
              <a:rPr lang="zh-CN" altLang="zh-CN" sz="1400" dirty="0" smtClean="0">
                <a:solidFill>
                  <a:srgbClr val="1E328C"/>
                </a:solidFill>
              </a:rPr>
              <a:t>（三）“网络”加“平台”，助推服务常态化</a:t>
            </a:r>
          </a:p>
          <a:p>
            <a:pPr>
              <a:lnSpc>
                <a:spcPct val="150000"/>
              </a:lnSpc>
            </a:pPr>
            <a:r>
              <a:rPr lang="en-US" altLang="zh-CN" sz="1400" dirty="0" smtClean="0">
                <a:solidFill>
                  <a:srgbClr val="1E328C"/>
                </a:solidFill>
              </a:rPr>
              <a:t>        </a:t>
            </a:r>
            <a:r>
              <a:rPr lang="zh-CN" altLang="zh-CN" sz="1400" dirty="0" smtClean="0">
                <a:solidFill>
                  <a:srgbClr val="1E328C"/>
                </a:solidFill>
              </a:rPr>
              <a:t>一是</a:t>
            </a:r>
            <a:r>
              <a:rPr lang="zh-CN" altLang="en-US" sz="1400" dirty="0" smtClean="0">
                <a:solidFill>
                  <a:srgbClr val="1E328C"/>
                </a:solidFill>
              </a:rPr>
              <a:t>整合网上工作队伍。</a:t>
            </a:r>
            <a:r>
              <a:rPr lang="zh-CN" altLang="zh-CN" sz="1400" dirty="0" smtClean="0">
                <a:solidFill>
                  <a:srgbClr val="1E328C"/>
                </a:solidFill>
              </a:rPr>
              <a:t>依托企业微信搭建残疾人服务四级联动“网络”，采用扁平化组织构架和网络化组织模式，整合市、区（市）、镇（街）三级残联工作人员和村（社区）残协干事</a:t>
            </a:r>
            <a:r>
              <a:rPr lang="en-US" altLang="zh-CN" sz="1400" dirty="0" smtClean="0">
                <a:solidFill>
                  <a:srgbClr val="1E328C"/>
                </a:solidFill>
              </a:rPr>
              <a:t>2700</a:t>
            </a:r>
            <a:r>
              <a:rPr lang="zh-CN" altLang="zh-CN" sz="1400" dirty="0" smtClean="0">
                <a:solidFill>
                  <a:srgbClr val="1E328C"/>
                </a:solidFill>
              </a:rPr>
              <a:t>余人，对接</a:t>
            </a:r>
            <a:r>
              <a:rPr lang="en-US" altLang="zh-CN" sz="1400" dirty="0" smtClean="0">
                <a:solidFill>
                  <a:srgbClr val="1E328C"/>
                </a:solidFill>
              </a:rPr>
              <a:t>65</a:t>
            </a:r>
            <a:r>
              <a:rPr lang="zh-CN" altLang="zh-CN" sz="1400" dirty="0" smtClean="0">
                <a:solidFill>
                  <a:srgbClr val="1E328C"/>
                </a:solidFill>
              </a:rPr>
              <a:t>个镇（街），分包</a:t>
            </a:r>
            <a:r>
              <a:rPr lang="en-US" altLang="zh-CN" sz="1400" dirty="0" smtClean="0">
                <a:solidFill>
                  <a:srgbClr val="1E328C"/>
                </a:solidFill>
              </a:rPr>
              <a:t>2536</a:t>
            </a:r>
            <a:r>
              <a:rPr lang="zh-CN" altLang="zh-CN" sz="1400" dirty="0" smtClean="0">
                <a:solidFill>
                  <a:srgbClr val="1E328C"/>
                </a:solidFill>
              </a:rPr>
              <a:t>个村（社区），实现“四级”服务资源有机整合、联动工作。</a:t>
            </a:r>
            <a:endParaRPr lang="en-US" altLang="zh-CN" sz="1400" dirty="0">
              <a:solidFill>
                <a:srgbClr val="1E328C"/>
              </a:solidFill>
            </a:endParaRPr>
          </a:p>
        </p:txBody>
      </p:sp>
      <p:pic>
        <p:nvPicPr>
          <p:cNvPr id="6" name="Picture 1" descr="C:\Users\Administrator\Desktop\微信图片_20200614211206.jpg"/>
          <p:cNvPicPr>
            <a:picLocks noChangeAspect="1" noChangeArrowheads="1"/>
          </p:cNvPicPr>
          <p:nvPr/>
        </p:nvPicPr>
        <p:blipFill>
          <a:blip r:embed="rId2" cstate="print"/>
          <a:srcRect/>
          <a:stretch>
            <a:fillRect/>
          </a:stretch>
        </p:blipFill>
        <p:spPr bwMode="auto">
          <a:xfrm>
            <a:off x="1691680" y="1275606"/>
            <a:ext cx="2648133" cy="3096344"/>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现状</a:t>
            </a:r>
          </a:p>
          <a:p>
            <a:endParaRPr lang="zh-CN" altLang="en-US" dirty="0"/>
          </a:p>
        </p:txBody>
      </p:sp>
      <p:sp>
        <p:nvSpPr>
          <p:cNvPr id="3" name="内容占位符 2"/>
          <p:cNvSpPr>
            <a:spLocks noGrp="1"/>
          </p:cNvSpPr>
          <p:nvPr>
            <p:ph sz="quarter" idx="11"/>
          </p:nvPr>
        </p:nvSpPr>
        <p:spPr/>
        <p:txBody>
          <a:bodyPr/>
          <a:lstStyle/>
          <a:p>
            <a:r>
              <a:rPr lang="zh-CN" altLang="en-US" dirty="0" smtClean="0"/>
              <a:t>平台</a:t>
            </a:r>
            <a:endParaRPr lang="zh-CN" altLang="en-US" dirty="0"/>
          </a:p>
        </p:txBody>
      </p:sp>
      <p:sp>
        <p:nvSpPr>
          <p:cNvPr id="5" name="矩形 4"/>
          <p:cNvSpPr/>
          <p:nvPr/>
        </p:nvSpPr>
        <p:spPr>
          <a:xfrm>
            <a:off x="1475656" y="1347614"/>
            <a:ext cx="4032448" cy="3000821"/>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二是</a:t>
            </a:r>
            <a:r>
              <a:rPr lang="zh-CN" altLang="en-US" sz="1400" dirty="0" smtClean="0">
                <a:solidFill>
                  <a:srgbClr val="1E328C"/>
                </a:solidFill>
              </a:rPr>
              <a:t>搭建信息工作平台。</a:t>
            </a:r>
            <a:r>
              <a:rPr lang="zh-CN" altLang="zh-CN" sz="1400" dirty="0" smtClean="0">
                <a:solidFill>
                  <a:srgbClr val="1E328C"/>
                </a:solidFill>
              </a:rPr>
              <a:t>借助腾讯办公系统搭建残疾人数据</a:t>
            </a:r>
            <a:r>
              <a:rPr lang="zh-CN" altLang="en-US" sz="1400" dirty="0" smtClean="0">
                <a:solidFill>
                  <a:srgbClr val="1E328C"/>
                </a:solidFill>
              </a:rPr>
              <a:t>服务</a:t>
            </a:r>
            <a:r>
              <a:rPr lang="zh-CN" altLang="zh-CN" sz="1400" dirty="0" smtClean="0">
                <a:solidFill>
                  <a:srgbClr val="1E328C"/>
                </a:solidFill>
              </a:rPr>
              <a:t>“平台”，以残疾人办证信息系统为基础，持续开展“阳光入户”专项行动，实现残疾人权益保障调查常态化。目前已完成</a:t>
            </a:r>
            <a:r>
              <a:rPr lang="en-US" altLang="zh-CN" sz="1400" dirty="0" smtClean="0">
                <a:solidFill>
                  <a:srgbClr val="1E328C"/>
                </a:solidFill>
              </a:rPr>
              <a:t>30000</a:t>
            </a:r>
            <a:r>
              <a:rPr lang="zh-CN" altLang="zh-CN" sz="1400" dirty="0" smtClean="0">
                <a:solidFill>
                  <a:srgbClr val="1E328C"/>
                </a:solidFill>
              </a:rPr>
              <a:t>余人次入户调查，收集服务事项</a:t>
            </a:r>
            <a:r>
              <a:rPr lang="en-US" altLang="zh-CN" sz="1400" dirty="0" smtClean="0">
                <a:solidFill>
                  <a:srgbClr val="1E328C"/>
                </a:solidFill>
              </a:rPr>
              <a:t>16000</a:t>
            </a:r>
            <a:r>
              <a:rPr lang="zh-CN" altLang="zh-CN" sz="1400" dirty="0" smtClean="0">
                <a:solidFill>
                  <a:srgbClr val="1E328C"/>
                </a:solidFill>
              </a:rPr>
              <a:t>余项，新增贫困残疾人</a:t>
            </a:r>
            <a:r>
              <a:rPr lang="en-US" altLang="zh-CN" sz="1400" dirty="0" smtClean="0">
                <a:solidFill>
                  <a:srgbClr val="1E328C"/>
                </a:solidFill>
              </a:rPr>
              <a:t>1667</a:t>
            </a:r>
            <a:r>
              <a:rPr lang="zh-CN" altLang="zh-CN" sz="1400" dirty="0" smtClean="0">
                <a:solidFill>
                  <a:srgbClr val="1E328C"/>
                </a:solidFill>
              </a:rPr>
              <a:t>名、困难残疾人生活补贴</a:t>
            </a:r>
            <a:r>
              <a:rPr lang="en-US" altLang="zh-CN" sz="1400" dirty="0" smtClean="0">
                <a:solidFill>
                  <a:srgbClr val="1E328C"/>
                </a:solidFill>
              </a:rPr>
              <a:t>5775</a:t>
            </a:r>
            <a:r>
              <a:rPr lang="zh-CN" altLang="zh-CN" sz="1400" dirty="0" smtClean="0">
                <a:solidFill>
                  <a:srgbClr val="1E328C"/>
                </a:solidFill>
              </a:rPr>
              <a:t>人、护理补贴</a:t>
            </a:r>
            <a:r>
              <a:rPr lang="en-US" altLang="zh-CN" sz="1400" dirty="0" smtClean="0">
                <a:solidFill>
                  <a:srgbClr val="1E328C"/>
                </a:solidFill>
              </a:rPr>
              <a:t>3892</a:t>
            </a:r>
            <a:r>
              <a:rPr lang="zh-CN" altLang="zh-CN" sz="1400" dirty="0" smtClean="0">
                <a:solidFill>
                  <a:srgbClr val="1E328C"/>
                </a:solidFill>
              </a:rPr>
              <a:t>人，新纳入低保重度残疾人和三四级精神智力残疾人共</a:t>
            </a:r>
            <a:r>
              <a:rPr lang="en-US" altLang="zh-CN" sz="1400" dirty="0" smtClean="0">
                <a:solidFill>
                  <a:srgbClr val="1E328C"/>
                </a:solidFill>
              </a:rPr>
              <a:t>2256</a:t>
            </a:r>
            <a:r>
              <a:rPr lang="zh-CN" altLang="zh-CN" sz="1400" dirty="0" smtClean="0">
                <a:solidFill>
                  <a:srgbClr val="1E328C"/>
                </a:solidFill>
              </a:rPr>
              <a:t>人，常态化服务已覆盖</a:t>
            </a:r>
            <a:r>
              <a:rPr lang="en-US" altLang="zh-CN" sz="1400" dirty="0" smtClean="0">
                <a:solidFill>
                  <a:srgbClr val="1E328C"/>
                </a:solidFill>
              </a:rPr>
              <a:t>20673</a:t>
            </a:r>
            <a:r>
              <a:rPr lang="zh-CN" altLang="zh-CN" sz="1400" dirty="0" smtClean="0">
                <a:solidFill>
                  <a:srgbClr val="1E328C"/>
                </a:solidFill>
              </a:rPr>
              <a:t>名重点贫困残疾人。</a:t>
            </a:r>
            <a:endParaRPr lang="en-US" altLang="zh-CN" sz="1400" dirty="0">
              <a:solidFill>
                <a:srgbClr val="1E328C"/>
              </a:solidFill>
            </a:endParaRPr>
          </a:p>
        </p:txBody>
      </p:sp>
      <p:pic>
        <p:nvPicPr>
          <p:cNvPr id="8" name="Picture 9" descr="D:\企业微信文件存储\WXWork\1688853922573891\Cache\Image\2020-05\1827f3c447127a3a388c1efd68b7959f.jpg"/>
          <p:cNvPicPr>
            <a:picLocks noChangeAspect="1" noChangeArrowheads="1"/>
          </p:cNvPicPr>
          <p:nvPr/>
        </p:nvPicPr>
        <p:blipFill>
          <a:blip r:embed="rId2" cstate="print"/>
          <a:srcRect/>
          <a:stretch>
            <a:fillRect/>
          </a:stretch>
        </p:blipFill>
        <p:spPr bwMode="auto">
          <a:xfrm>
            <a:off x="5724128" y="2931790"/>
            <a:ext cx="2816313" cy="1584176"/>
          </a:xfrm>
          <a:prstGeom prst="rect">
            <a:avLst/>
          </a:prstGeom>
          <a:noFill/>
        </p:spPr>
      </p:pic>
      <p:pic>
        <p:nvPicPr>
          <p:cNvPr id="9" name="Picture 13" descr="D:\企业微信文件存储\WXWork\1688853922573891\Cache\Image\2020-05\35bc35480c1de1ad0b92e0c03e9ea86f.jpg"/>
          <p:cNvPicPr>
            <a:picLocks noChangeAspect="1" noChangeArrowheads="1"/>
          </p:cNvPicPr>
          <p:nvPr/>
        </p:nvPicPr>
        <p:blipFill>
          <a:blip r:embed="rId3" cstate="print"/>
          <a:srcRect/>
          <a:stretch>
            <a:fillRect/>
          </a:stretch>
        </p:blipFill>
        <p:spPr bwMode="auto">
          <a:xfrm>
            <a:off x="5940152" y="1275606"/>
            <a:ext cx="2112235" cy="15841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目录</a:t>
            </a:r>
            <a:endParaRPr lang="zh-CN" altLang="en-US" dirty="0"/>
          </a:p>
        </p:txBody>
      </p:sp>
      <p:sp>
        <p:nvSpPr>
          <p:cNvPr id="3" name="内容占位符 2"/>
          <p:cNvSpPr>
            <a:spLocks noGrp="1"/>
          </p:cNvSpPr>
          <p:nvPr>
            <p:ph sz="quarter" idx="11"/>
          </p:nvPr>
        </p:nvSpPr>
        <p:spPr/>
        <p:txBody>
          <a:bodyPr/>
          <a:lstStyle/>
          <a:p>
            <a:r>
              <a:rPr lang="zh-CN" altLang="en-US" dirty="0" smtClean="0"/>
              <a:t>目录</a:t>
            </a:r>
            <a:endParaRPr lang="zh-CN" altLang="en-US" dirty="0"/>
          </a:p>
        </p:txBody>
      </p:sp>
      <p:grpSp>
        <p:nvGrpSpPr>
          <p:cNvPr id="4" name="组合 3"/>
          <p:cNvGrpSpPr/>
          <p:nvPr/>
        </p:nvGrpSpPr>
        <p:grpSpPr>
          <a:xfrm>
            <a:off x="1692275" y="1305373"/>
            <a:ext cx="5795272" cy="430299"/>
            <a:chOff x="1692275" y="1305373"/>
            <a:chExt cx="5795272" cy="430299"/>
          </a:xfrm>
        </p:grpSpPr>
        <p:sp>
          <p:nvSpPr>
            <p:cNvPr id="5" name="AutoShape 5"/>
            <p:cNvSpPr>
              <a:spLocks noChangeArrowheads="1"/>
            </p:cNvSpPr>
            <p:nvPr/>
          </p:nvSpPr>
          <p:spPr bwMode="auto">
            <a:xfrm>
              <a:off x="1692275" y="1365752"/>
              <a:ext cx="5795272" cy="310838"/>
            </a:xfrm>
            <a:prstGeom prst="roundRect">
              <a:avLst>
                <a:gd name="adj" fmla="val 42329"/>
              </a:avLst>
            </a:prstGeom>
            <a:solidFill>
              <a:srgbClr val="F2F2F2"/>
            </a:solidFill>
            <a:ln w="1905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buFont typeface="Arial" pitchFamily="34" charset="0"/>
                <a:buNone/>
                <a:defRPr/>
              </a:pPr>
              <a:endParaRPr lang="zh-CN" altLang="zh-CN">
                <a:latin typeface="+mn-lt"/>
                <a:ea typeface="+mn-ea"/>
              </a:endParaRPr>
            </a:p>
          </p:txBody>
        </p:sp>
        <p:sp>
          <p:nvSpPr>
            <p:cNvPr id="6" name="Text Box 23">
              <a:hlinkClick r:id="rId2" action="ppaction://hlinksldjump"/>
            </p:cNvPr>
            <p:cNvSpPr txBox="1">
              <a:spLocks noChangeArrowheads="1"/>
            </p:cNvSpPr>
            <p:nvPr/>
          </p:nvSpPr>
          <p:spPr bwMode="auto">
            <a:xfrm>
              <a:off x="2438976" y="1384759"/>
              <a:ext cx="4869328" cy="307777"/>
            </a:xfrm>
            <a:prstGeom prst="rect">
              <a:avLst/>
            </a:prstGeom>
            <a:noFill/>
            <a:ln w="9525">
              <a:noFill/>
              <a:miter lim="800000"/>
              <a:headEnd/>
              <a:tailEnd/>
            </a:ln>
          </p:spPr>
          <p:txBody>
            <a:bodyPr wrap="square">
              <a:spAutoFit/>
            </a:bodyPr>
            <a:lstStyle/>
            <a:p>
              <a:pPr marL="457200" indent="-457200">
                <a:spcBef>
                  <a:spcPct val="50000"/>
                </a:spcBef>
                <a:buClr>
                  <a:schemeClr val="tx1"/>
                </a:buClr>
                <a:buFont typeface="Arial" pitchFamily="34" charset="0"/>
                <a:buNone/>
              </a:pPr>
              <a:r>
                <a:rPr lang="zh-CN" altLang="en-US" sz="1400" dirty="0" smtClean="0">
                  <a:latin typeface="黑体" pitchFamily="49" charset="-122"/>
                  <a:ea typeface="黑体" pitchFamily="49" charset="-122"/>
                </a:rPr>
                <a:t>背景</a:t>
              </a:r>
              <a:endParaRPr lang="en-US" sz="1400" dirty="0">
                <a:latin typeface="黑体" pitchFamily="49" charset="-122"/>
                <a:ea typeface="黑体" pitchFamily="49" charset="-122"/>
              </a:endParaRPr>
            </a:p>
          </p:txBody>
        </p:sp>
        <p:grpSp>
          <p:nvGrpSpPr>
            <p:cNvPr id="7" name="Group 176"/>
            <p:cNvGrpSpPr>
              <a:grpSpLocks/>
            </p:cNvGrpSpPr>
            <p:nvPr/>
          </p:nvGrpSpPr>
          <p:grpSpPr bwMode="auto">
            <a:xfrm>
              <a:off x="1738943" y="1305373"/>
              <a:ext cx="734263" cy="402525"/>
              <a:chOff x="0" y="0"/>
              <a:chExt cx="1358" cy="1030"/>
            </a:xfrm>
          </p:grpSpPr>
          <p:sp>
            <p:nvSpPr>
              <p:cNvPr id="9" name="Oval 173"/>
              <p:cNvSpPr>
                <a:spLocks noChangeArrowheads="1"/>
              </p:cNvSpPr>
              <p:nvPr/>
            </p:nvSpPr>
            <p:spPr bwMode="auto">
              <a:xfrm>
                <a:off x="117" y="0"/>
                <a:ext cx="1022" cy="1030"/>
              </a:xfrm>
              <a:prstGeom prst="ellipse">
                <a:avLst/>
              </a:prstGeom>
              <a:solidFill>
                <a:schemeClr val="accent1"/>
              </a:solidFill>
              <a:ln w="38100">
                <a:solidFill>
                  <a:srgbClr val="EAEAEA"/>
                </a:solidFill>
                <a:round/>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nvGrpSpPr>
              <p:cNvPr id="10" name="Group 178"/>
              <p:cNvGrpSpPr>
                <a:grpSpLocks/>
              </p:cNvGrpSpPr>
              <p:nvPr/>
            </p:nvGrpSpPr>
            <p:grpSpPr bwMode="auto">
              <a:xfrm rot="10082854">
                <a:off x="-3" y="743"/>
                <a:ext cx="933" cy="228"/>
                <a:chOff x="0" y="0"/>
                <a:chExt cx="962" cy="234"/>
              </a:xfrm>
            </p:grpSpPr>
            <p:grpSp>
              <p:nvGrpSpPr>
                <p:cNvPr id="58" name="Group 179"/>
                <p:cNvGrpSpPr>
                  <a:grpSpLocks/>
                </p:cNvGrpSpPr>
                <p:nvPr/>
              </p:nvGrpSpPr>
              <p:grpSpPr bwMode="auto">
                <a:xfrm rot="-9970459" flipH="1" flipV="1">
                  <a:off x="0" y="0"/>
                  <a:ext cx="962" cy="234"/>
                  <a:chOff x="0" y="0"/>
                  <a:chExt cx="898" cy="236"/>
                </a:xfrm>
              </p:grpSpPr>
              <p:grpSp>
                <p:nvGrpSpPr>
                  <p:cNvPr id="70" name="Group 180"/>
                  <p:cNvGrpSpPr>
                    <a:grpSpLocks/>
                  </p:cNvGrpSpPr>
                  <p:nvPr/>
                </p:nvGrpSpPr>
                <p:grpSpPr bwMode="auto">
                  <a:xfrm>
                    <a:off x="0" y="0"/>
                    <a:ext cx="742" cy="186"/>
                    <a:chOff x="0" y="0"/>
                    <a:chExt cx="1118" cy="279"/>
                  </a:xfrm>
                </p:grpSpPr>
                <p:sp>
                  <p:nvSpPr>
                    <p:cNvPr id="76" name="AutoShape 177"/>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77" name="AutoShape 178"/>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78" name="AutoShape 179"/>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79" name="AutoShape 180"/>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71" name="Group 185"/>
                  <p:cNvGrpSpPr>
                    <a:grpSpLocks/>
                  </p:cNvGrpSpPr>
                  <p:nvPr/>
                </p:nvGrpSpPr>
                <p:grpSpPr bwMode="auto">
                  <a:xfrm rot="1353540">
                    <a:off x="156" y="50"/>
                    <a:ext cx="742" cy="186"/>
                    <a:chOff x="0" y="0"/>
                    <a:chExt cx="1118" cy="279"/>
                  </a:xfrm>
                </p:grpSpPr>
                <p:sp>
                  <p:nvSpPr>
                    <p:cNvPr id="72" name="AutoShape 182"/>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73" name="AutoShape 183"/>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74" name="AutoShape 184"/>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75" name="AutoShape 185"/>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59" name="Group 190"/>
                <p:cNvGrpSpPr>
                  <a:grpSpLocks/>
                </p:cNvGrpSpPr>
                <p:nvPr/>
              </p:nvGrpSpPr>
              <p:grpSpPr bwMode="auto">
                <a:xfrm rot="-9970459" flipH="1" flipV="1">
                  <a:off x="83" y="26"/>
                  <a:ext cx="788" cy="191"/>
                  <a:chOff x="0" y="0"/>
                  <a:chExt cx="898" cy="236"/>
                </a:xfrm>
              </p:grpSpPr>
              <p:grpSp>
                <p:nvGrpSpPr>
                  <p:cNvPr id="60" name="Group 191"/>
                  <p:cNvGrpSpPr>
                    <a:grpSpLocks/>
                  </p:cNvGrpSpPr>
                  <p:nvPr/>
                </p:nvGrpSpPr>
                <p:grpSpPr bwMode="auto">
                  <a:xfrm>
                    <a:off x="0" y="0"/>
                    <a:ext cx="742" cy="186"/>
                    <a:chOff x="0" y="0"/>
                    <a:chExt cx="1118" cy="279"/>
                  </a:xfrm>
                </p:grpSpPr>
                <p:sp>
                  <p:nvSpPr>
                    <p:cNvPr id="66" name="AutoShape 188"/>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67" name="AutoShape 189"/>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68" name="AutoShape 190"/>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69" name="AutoShape 191"/>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61" name="Group 196"/>
                  <p:cNvGrpSpPr>
                    <a:grpSpLocks/>
                  </p:cNvGrpSpPr>
                  <p:nvPr/>
                </p:nvGrpSpPr>
                <p:grpSpPr bwMode="auto">
                  <a:xfrm rot="1353540">
                    <a:off x="156" y="50"/>
                    <a:ext cx="742" cy="186"/>
                    <a:chOff x="0" y="0"/>
                    <a:chExt cx="1118" cy="279"/>
                  </a:xfrm>
                </p:grpSpPr>
                <p:sp>
                  <p:nvSpPr>
                    <p:cNvPr id="62" name="AutoShape 193"/>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63" name="AutoShape 194"/>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64" name="AutoShape 195"/>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65" name="AutoShape 196"/>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nvGrpSpPr>
              <p:cNvPr id="11" name="Group 201"/>
              <p:cNvGrpSpPr>
                <a:grpSpLocks/>
              </p:cNvGrpSpPr>
              <p:nvPr/>
            </p:nvGrpSpPr>
            <p:grpSpPr bwMode="auto">
              <a:xfrm rot="-232145">
                <a:off x="380" y="64"/>
                <a:ext cx="961" cy="247"/>
                <a:chOff x="0" y="0"/>
                <a:chExt cx="992" cy="258"/>
              </a:xfrm>
            </p:grpSpPr>
            <p:grpSp>
              <p:nvGrpSpPr>
                <p:cNvPr id="12" name="Group 202"/>
                <p:cNvGrpSpPr>
                  <a:grpSpLocks/>
                </p:cNvGrpSpPr>
                <p:nvPr/>
              </p:nvGrpSpPr>
              <p:grpSpPr bwMode="auto">
                <a:xfrm rot="513316">
                  <a:off x="0" y="0"/>
                  <a:ext cx="962" cy="234"/>
                  <a:chOff x="0" y="0"/>
                  <a:chExt cx="962" cy="234"/>
                </a:xfrm>
              </p:grpSpPr>
              <p:grpSp>
                <p:nvGrpSpPr>
                  <p:cNvPr id="36" name="Group 203"/>
                  <p:cNvGrpSpPr>
                    <a:grpSpLocks/>
                  </p:cNvGrpSpPr>
                  <p:nvPr/>
                </p:nvGrpSpPr>
                <p:grpSpPr bwMode="auto">
                  <a:xfrm rot="-9970459" flipH="1" flipV="1">
                    <a:off x="0" y="0"/>
                    <a:ext cx="962" cy="234"/>
                    <a:chOff x="0" y="0"/>
                    <a:chExt cx="898" cy="236"/>
                  </a:xfrm>
                </p:grpSpPr>
                <p:grpSp>
                  <p:nvGrpSpPr>
                    <p:cNvPr id="48" name="Group 204"/>
                    <p:cNvGrpSpPr>
                      <a:grpSpLocks/>
                    </p:cNvGrpSpPr>
                    <p:nvPr/>
                  </p:nvGrpSpPr>
                  <p:grpSpPr bwMode="auto">
                    <a:xfrm>
                      <a:off x="0" y="0"/>
                      <a:ext cx="742" cy="186"/>
                      <a:chOff x="0" y="0"/>
                      <a:chExt cx="1118" cy="279"/>
                    </a:xfrm>
                  </p:grpSpPr>
                  <p:sp>
                    <p:nvSpPr>
                      <p:cNvPr id="54" name="AutoShape 201"/>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55" name="AutoShape 202"/>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56" name="AutoShape 203"/>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57" name="AutoShape 204"/>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49" name="Group 209"/>
                    <p:cNvGrpSpPr>
                      <a:grpSpLocks/>
                    </p:cNvGrpSpPr>
                    <p:nvPr/>
                  </p:nvGrpSpPr>
                  <p:grpSpPr bwMode="auto">
                    <a:xfrm rot="1353540">
                      <a:off x="156" y="50"/>
                      <a:ext cx="742" cy="186"/>
                      <a:chOff x="0" y="0"/>
                      <a:chExt cx="1118" cy="279"/>
                    </a:xfrm>
                  </p:grpSpPr>
                  <p:sp>
                    <p:nvSpPr>
                      <p:cNvPr id="50" name="AutoShape 206"/>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51" name="AutoShape 207"/>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52" name="AutoShape 208"/>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53" name="AutoShape 209"/>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37" name="Group 214"/>
                  <p:cNvGrpSpPr>
                    <a:grpSpLocks/>
                  </p:cNvGrpSpPr>
                  <p:nvPr/>
                </p:nvGrpSpPr>
                <p:grpSpPr bwMode="auto">
                  <a:xfrm rot="-9970459" flipH="1" flipV="1">
                    <a:off x="83" y="26"/>
                    <a:ext cx="788" cy="191"/>
                    <a:chOff x="0" y="0"/>
                    <a:chExt cx="898" cy="236"/>
                  </a:xfrm>
                </p:grpSpPr>
                <p:grpSp>
                  <p:nvGrpSpPr>
                    <p:cNvPr id="38" name="Group 215"/>
                    <p:cNvGrpSpPr>
                      <a:grpSpLocks/>
                    </p:cNvGrpSpPr>
                    <p:nvPr/>
                  </p:nvGrpSpPr>
                  <p:grpSpPr bwMode="auto">
                    <a:xfrm>
                      <a:off x="0" y="0"/>
                      <a:ext cx="742" cy="186"/>
                      <a:chOff x="0" y="0"/>
                      <a:chExt cx="1118" cy="279"/>
                    </a:xfrm>
                  </p:grpSpPr>
                  <p:sp>
                    <p:nvSpPr>
                      <p:cNvPr id="44" name="AutoShape 212"/>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45" name="AutoShape 213"/>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46" name="AutoShape 214"/>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47" name="AutoShape 215"/>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39" name="Group 220"/>
                    <p:cNvGrpSpPr>
                      <a:grpSpLocks/>
                    </p:cNvGrpSpPr>
                    <p:nvPr/>
                  </p:nvGrpSpPr>
                  <p:grpSpPr bwMode="auto">
                    <a:xfrm rot="1353540">
                      <a:off x="156" y="50"/>
                      <a:ext cx="742" cy="186"/>
                      <a:chOff x="0" y="0"/>
                      <a:chExt cx="1118" cy="279"/>
                    </a:xfrm>
                  </p:grpSpPr>
                  <p:sp>
                    <p:nvSpPr>
                      <p:cNvPr id="40" name="AutoShape 217"/>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41" name="AutoShape 218"/>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42" name="AutoShape 219"/>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43" name="AutoShape 220"/>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nvGrpSpPr>
                <p:cNvPr id="13" name="Group 225"/>
                <p:cNvGrpSpPr>
                  <a:grpSpLocks/>
                </p:cNvGrpSpPr>
                <p:nvPr/>
              </p:nvGrpSpPr>
              <p:grpSpPr bwMode="auto">
                <a:xfrm rot="513316">
                  <a:off x="30" y="24"/>
                  <a:ext cx="962" cy="234"/>
                  <a:chOff x="0" y="0"/>
                  <a:chExt cx="962" cy="234"/>
                </a:xfrm>
              </p:grpSpPr>
              <p:grpSp>
                <p:nvGrpSpPr>
                  <p:cNvPr id="14" name="Group 226"/>
                  <p:cNvGrpSpPr>
                    <a:grpSpLocks/>
                  </p:cNvGrpSpPr>
                  <p:nvPr/>
                </p:nvGrpSpPr>
                <p:grpSpPr bwMode="auto">
                  <a:xfrm rot="-9970459" flipH="1" flipV="1">
                    <a:off x="0" y="0"/>
                    <a:ext cx="962" cy="234"/>
                    <a:chOff x="0" y="0"/>
                    <a:chExt cx="898" cy="236"/>
                  </a:xfrm>
                </p:grpSpPr>
                <p:grpSp>
                  <p:nvGrpSpPr>
                    <p:cNvPr id="26" name="Group 227"/>
                    <p:cNvGrpSpPr>
                      <a:grpSpLocks/>
                    </p:cNvGrpSpPr>
                    <p:nvPr/>
                  </p:nvGrpSpPr>
                  <p:grpSpPr bwMode="auto">
                    <a:xfrm>
                      <a:off x="0" y="0"/>
                      <a:ext cx="742" cy="186"/>
                      <a:chOff x="0" y="0"/>
                      <a:chExt cx="1118" cy="279"/>
                    </a:xfrm>
                  </p:grpSpPr>
                  <p:sp>
                    <p:nvSpPr>
                      <p:cNvPr id="32" name="AutoShape 224"/>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3" name="AutoShape 225"/>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4" name="AutoShape 226"/>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5" name="AutoShape 227"/>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27" name="Group 232"/>
                    <p:cNvGrpSpPr>
                      <a:grpSpLocks/>
                    </p:cNvGrpSpPr>
                    <p:nvPr/>
                  </p:nvGrpSpPr>
                  <p:grpSpPr bwMode="auto">
                    <a:xfrm rot="1353540">
                      <a:off x="156" y="50"/>
                      <a:ext cx="742" cy="186"/>
                      <a:chOff x="0" y="0"/>
                      <a:chExt cx="1118" cy="279"/>
                    </a:xfrm>
                  </p:grpSpPr>
                  <p:sp>
                    <p:nvSpPr>
                      <p:cNvPr id="28" name="AutoShape 229"/>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9" name="AutoShape 230"/>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0" name="AutoShape 231"/>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1" name="AutoShape 232"/>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15" name="Group 237"/>
                  <p:cNvGrpSpPr>
                    <a:grpSpLocks/>
                  </p:cNvGrpSpPr>
                  <p:nvPr/>
                </p:nvGrpSpPr>
                <p:grpSpPr bwMode="auto">
                  <a:xfrm rot="-9970459" flipH="1" flipV="1">
                    <a:off x="83" y="26"/>
                    <a:ext cx="788" cy="191"/>
                    <a:chOff x="0" y="0"/>
                    <a:chExt cx="898" cy="236"/>
                  </a:xfrm>
                </p:grpSpPr>
                <p:grpSp>
                  <p:nvGrpSpPr>
                    <p:cNvPr id="16" name="Group 238"/>
                    <p:cNvGrpSpPr>
                      <a:grpSpLocks/>
                    </p:cNvGrpSpPr>
                    <p:nvPr/>
                  </p:nvGrpSpPr>
                  <p:grpSpPr bwMode="auto">
                    <a:xfrm>
                      <a:off x="0" y="0"/>
                      <a:ext cx="742" cy="186"/>
                      <a:chOff x="0" y="0"/>
                      <a:chExt cx="1118" cy="279"/>
                    </a:xfrm>
                  </p:grpSpPr>
                  <p:sp>
                    <p:nvSpPr>
                      <p:cNvPr id="22" name="AutoShape 235"/>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3" name="AutoShape 236"/>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4" name="AutoShape 237"/>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5" name="AutoShape 238"/>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17" name="Group 243"/>
                    <p:cNvGrpSpPr>
                      <a:grpSpLocks/>
                    </p:cNvGrpSpPr>
                    <p:nvPr/>
                  </p:nvGrpSpPr>
                  <p:grpSpPr bwMode="auto">
                    <a:xfrm rot="1353540">
                      <a:off x="156" y="50"/>
                      <a:ext cx="742" cy="186"/>
                      <a:chOff x="0" y="0"/>
                      <a:chExt cx="1118" cy="279"/>
                    </a:xfrm>
                  </p:grpSpPr>
                  <p:sp>
                    <p:nvSpPr>
                      <p:cNvPr id="18" name="AutoShape 240"/>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9" name="AutoShape 241"/>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0" name="AutoShape 242"/>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1" name="AutoShape 243"/>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grpSp>
        <p:sp>
          <p:nvSpPr>
            <p:cNvPr id="8" name="Text Box 10"/>
            <p:cNvSpPr txBox="1">
              <a:spLocks noChangeArrowheads="1"/>
            </p:cNvSpPr>
            <p:nvPr/>
          </p:nvSpPr>
          <p:spPr bwMode="auto">
            <a:xfrm>
              <a:off x="1903840" y="1335562"/>
              <a:ext cx="318439" cy="400110"/>
            </a:xfrm>
            <a:prstGeom prst="rect">
              <a:avLst/>
            </a:prstGeom>
            <a:noFill/>
            <a:ln w="9525">
              <a:noFill/>
              <a:miter lim="800000"/>
              <a:headEnd/>
              <a:tailEnd/>
            </a:ln>
          </p:spPr>
          <p:txBody>
            <a:bodyPr wrap="square">
              <a:spAutoFit/>
            </a:bodyPr>
            <a:lstStyle/>
            <a:p>
              <a:pPr algn="ctr">
                <a:spcBef>
                  <a:spcPct val="50000"/>
                </a:spcBef>
                <a:buFont typeface="Arial" pitchFamily="34" charset="0"/>
                <a:buNone/>
              </a:pPr>
              <a:r>
                <a:rPr lang="en-US" altLang="zh-CN" sz="2000" i="1" dirty="0">
                  <a:solidFill>
                    <a:schemeClr val="bg1"/>
                  </a:solidFill>
                  <a:latin typeface="Century Gothic" pitchFamily="34" charset="0"/>
                  <a:ea typeface="幼圆" pitchFamily="49" charset="-122"/>
                  <a:cs typeface="Arial" pitchFamily="34" charset="0"/>
                </a:rPr>
                <a:t>1</a:t>
              </a:r>
            </a:p>
          </p:txBody>
        </p:sp>
      </p:grpSp>
      <p:grpSp>
        <p:nvGrpSpPr>
          <p:cNvPr id="80" name="组合 79"/>
          <p:cNvGrpSpPr/>
          <p:nvPr/>
        </p:nvGrpSpPr>
        <p:grpSpPr>
          <a:xfrm>
            <a:off x="1692274" y="1851670"/>
            <a:ext cx="5832053" cy="415764"/>
            <a:chOff x="1692274" y="1851670"/>
            <a:chExt cx="5832053" cy="415764"/>
          </a:xfrm>
        </p:grpSpPr>
        <p:sp>
          <p:nvSpPr>
            <p:cNvPr id="81" name="AutoShape 5"/>
            <p:cNvSpPr>
              <a:spLocks noChangeArrowheads="1"/>
            </p:cNvSpPr>
            <p:nvPr/>
          </p:nvSpPr>
          <p:spPr bwMode="auto">
            <a:xfrm>
              <a:off x="1692274" y="1896395"/>
              <a:ext cx="5832053" cy="310838"/>
            </a:xfrm>
            <a:prstGeom prst="roundRect">
              <a:avLst>
                <a:gd name="adj" fmla="val 42329"/>
              </a:avLst>
            </a:prstGeom>
            <a:solidFill>
              <a:srgbClr val="F2F2F2"/>
            </a:solidFill>
            <a:ln w="1905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buFont typeface="Arial" pitchFamily="34" charset="0"/>
                <a:buNone/>
                <a:defRPr/>
              </a:pPr>
              <a:endParaRPr lang="zh-CN" altLang="zh-CN">
                <a:latin typeface="+mn-lt"/>
                <a:ea typeface="+mn-ea"/>
              </a:endParaRPr>
            </a:p>
          </p:txBody>
        </p:sp>
        <p:grpSp>
          <p:nvGrpSpPr>
            <p:cNvPr id="82" name="Group 56"/>
            <p:cNvGrpSpPr>
              <a:grpSpLocks/>
            </p:cNvGrpSpPr>
            <p:nvPr/>
          </p:nvGrpSpPr>
          <p:grpSpPr bwMode="auto">
            <a:xfrm>
              <a:off x="1751388" y="1851670"/>
              <a:ext cx="714033" cy="390226"/>
              <a:chOff x="0" y="0"/>
              <a:chExt cx="1354" cy="1031"/>
            </a:xfrm>
          </p:grpSpPr>
          <p:sp>
            <p:nvSpPr>
              <p:cNvPr id="85" name="Oval 53"/>
              <p:cNvSpPr>
                <a:spLocks noChangeArrowheads="1"/>
              </p:cNvSpPr>
              <p:nvPr/>
            </p:nvSpPr>
            <p:spPr bwMode="auto">
              <a:xfrm>
                <a:off x="103" y="0"/>
                <a:ext cx="1024" cy="1031"/>
              </a:xfrm>
              <a:prstGeom prst="ellipse">
                <a:avLst/>
              </a:prstGeom>
              <a:solidFill>
                <a:schemeClr val="accent2"/>
              </a:solidFill>
              <a:ln w="38100">
                <a:solidFill>
                  <a:srgbClr val="EAEAEA"/>
                </a:solidFill>
                <a:round/>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nvGrpSpPr>
              <p:cNvPr id="86" name="Group 58"/>
              <p:cNvGrpSpPr>
                <a:grpSpLocks/>
              </p:cNvGrpSpPr>
              <p:nvPr/>
            </p:nvGrpSpPr>
            <p:grpSpPr bwMode="auto">
              <a:xfrm rot="10082854">
                <a:off x="-2" y="746"/>
                <a:ext cx="931" cy="229"/>
                <a:chOff x="0" y="0"/>
                <a:chExt cx="962" cy="234"/>
              </a:xfrm>
            </p:grpSpPr>
            <p:grpSp>
              <p:nvGrpSpPr>
                <p:cNvPr id="110" name="Group 59"/>
                <p:cNvGrpSpPr>
                  <a:grpSpLocks/>
                </p:cNvGrpSpPr>
                <p:nvPr/>
              </p:nvGrpSpPr>
              <p:grpSpPr bwMode="auto">
                <a:xfrm rot="-9970459" flipH="1" flipV="1">
                  <a:off x="0" y="0"/>
                  <a:ext cx="962" cy="234"/>
                  <a:chOff x="0" y="0"/>
                  <a:chExt cx="898" cy="236"/>
                </a:xfrm>
              </p:grpSpPr>
              <p:grpSp>
                <p:nvGrpSpPr>
                  <p:cNvPr id="122" name="Group 60"/>
                  <p:cNvGrpSpPr>
                    <a:grpSpLocks/>
                  </p:cNvGrpSpPr>
                  <p:nvPr/>
                </p:nvGrpSpPr>
                <p:grpSpPr bwMode="auto">
                  <a:xfrm>
                    <a:off x="0" y="0"/>
                    <a:ext cx="742" cy="186"/>
                    <a:chOff x="0" y="0"/>
                    <a:chExt cx="1118" cy="279"/>
                  </a:xfrm>
                </p:grpSpPr>
                <p:sp>
                  <p:nvSpPr>
                    <p:cNvPr id="128" name="AutoShape 57"/>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29" name="AutoShape 58"/>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30" name="AutoShape 59"/>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31" name="AutoShape 60"/>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123" name="Group 65"/>
                  <p:cNvGrpSpPr>
                    <a:grpSpLocks/>
                  </p:cNvGrpSpPr>
                  <p:nvPr/>
                </p:nvGrpSpPr>
                <p:grpSpPr bwMode="auto">
                  <a:xfrm rot="1353540">
                    <a:off x="156" y="50"/>
                    <a:ext cx="742" cy="186"/>
                    <a:chOff x="0" y="0"/>
                    <a:chExt cx="1118" cy="279"/>
                  </a:xfrm>
                </p:grpSpPr>
                <p:sp>
                  <p:nvSpPr>
                    <p:cNvPr id="124" name="AutoShape 62"/>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25" name="AutoShape 63"/>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26" name="AutoShape 64"/>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27" name="AutoShape 65"/>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111" name="Group 70"/>
                <p:cNvGrpSpPr>
                  <a:grpSpLocks/>
                </p:cNvGrpSpPr>
                <p:nvPr/>
              </p:nvGrpSpPr>
              <p:grpSpPr bwMode="auto">
                <a:xfrm rot="-9970459" flipH="1" flipV="1">
                  <a:off x="83" y="26"/>
                  <a:ext cx="788" cy="191"/>
                  <a:chOff x="0" y="0"/>
                  <a:chExt cx="898" cy="236"/>
                </a:xfrm>
              </p:grpSpPr>
              <p:grpSp>
                <p:nvGrpSpPr>
                  <p:cNvPr id="112" name="Group 71"/>
                  <p:cNvGrpSpPr>
                    <a:grpSpLocks/>
                  </p:cNvGrpSpPr>
                  <p:nvPr/>
                </p:nvGrpSpPr>
                <p:grpSpPr bwMode="auto">
                  <a:xfrm>
                    <a:off x="0" y="0"/>
                    <a:ext cx="742" cy="186"/>
                    <a:chOff x="0" y="0"/>
                    <a:chExt cx="1118" cy="279"/>
                  </a:xfrm>
                </p:grpSpPr>
                <p:sp>
                  <p:nvSpPr>
                    <p:cNvPr id="118" name="AutoShape 68"/>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19" name="AutoShape 69"/>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20" name="AutoShape 70"/>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21" name="AutoShape 71"/>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113" name="Group 76"/>
                  <p:cNvGrpSpPr>
                    <a:grpSpLocks/>
                  </p:cNvGrpSpPr>
                  <p:nvPr/>
                </p:nvGrpSpPr>
                <p:grpSpPr bwMode="auto">
                  <a:xfrm rot="1353540">
                    <a:off x="156" y="50"/>
                    <a:ext cx="742" cy="186"/>
                    <a:chOff x="0" y="0"/>
                    <a:chExt cx="1118" cy="279"/>
                  </a:xfrm>
                </p:grpSpPr>
                <p:sp>
                  <p:nvSpPr>
                    <p:cNvPr id="114" name="AutoShape 73"/>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15" name="AutoShape 74"/>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16" name="AutoShape 75"/>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17" name="AutoShape 76"/>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nvGrpSpPr>
              <p:cNvPr id="87" name="Group 81"/>
              <p:cNvGrpSpPr>
                <a:grpSpLocks/>
              </p:cNvGrpSpPr>
              <p:nvPr/>
            </p:nvGrpSpPr>
            <p:grpSpPr bwMode="auto">
              <a:xfrm rot="344040">
                <a:off x="418" y="124"/>
                <a:ext cx="933" cy="229"/>
                <a:chOff x="0" y="0"/>
                <a:chExt cx="962" cy="234"/>
              </a:xfrm>
            </p:grpSpPr>
            <p:grpSp>
              <p:nvGrpSpPr>
                <p:cNvPr id="88" name="Group 82"/>
                <p:cNvGrpSpPr>
                  <a:grpSpLocks/>
                </p:cNvGrpSpPr>
                <p:nvPr/>
              </p:nvGrpSpPr>
              <p:grpSpPr bwMode="auto">
                <a:xfrm rot="-9970459" flipH="1" flipV="1">
                  <a:off x="0" y="0"/>
                  <a:ext cx="962" cy="234"/>
                  <a:chOff x="0" y="0"/>
                  <a:chExt cx="898" cy="236"/>
                </a:xfrm>
              </p:grpSpPr>
              <p:grpSp>
                <p:nvGrpSpPr>
                  <p:cNvPr id="100" name="Group 83"/>
                  <p:cNvGrpSpPr>
                    <a:grpSpLocks/>
                  </p:cNvGrpSpPr>
                  <p:nvPr/>
                </p:nvGrpSpPr>
                <p:grpSpPr bwMode="auto">
                  <a:xfrm>
                    <a:off x="0" y="0"/>
                    <a:ext cx="742" cy="186"/>
                    <a:chOff x="0" y="0"/>
                    <a:chExt cx="1118" cy="279"/>
                  </a:xfrm>
                </p:grpSpPr>
                <p:sp>
                  <p:nvSpPr>
                    <p:cNvPr id="106" name="AutoShape 80"/>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07" name="AutoShape 81"/>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08" name="AutoShape 82"/>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09" name="AutoShape 83"/>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101" name="Group 88"/>
                  <p:cNvGrpSpPr>
                    <a:grpSpLocks/>
                  </p:cNvGrpSpPr>
                  <p:nvPr/>
                </p:nvGrpSpPr>
                <p:grpSpPr bwMode="auto">
                  <a:xfrm rot="1353540">
                    <a:off x="156" y="50"/>
                    <a:ext cx="742" cy="186"/>
                    <a:chOff x="0" y="0"/>
                    <a:chExt cx="1118" cy="279"/>
                  </a:xfrm>
                </p:grpSpPr>
                <p:sp>
                  <p:nvSpPr>
                    <p:cNvPr id="102" name="AutoShape 85"/>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03" name="AutoShape 86"/>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04" name="AutoShape 87"/>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05" name="AutoShape 88"/>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89" name="Group 93"/>
                <p:cNvGrpSpPr>
                  <a:grpSpLocks/>
                </p:cNvGrpSpPr>
                <p:nvPr/>
              </p:nvGrpSpPr>
              <p:grpSpPr bwMode="auto">
                <a:xfrm rot="-9970459" flipH="1" flipV="1">
                  <a:off x="83" y="26"/>
                  <a:ext cx="788" cy="191"/>
                  <a:chOff x="0" y="0"/>
                  <a:chExt cx="898" cy="236"/>
                </a:xfrm>
              </p:grpSpPr>
              <p:grpSp>
                <p:nvGrpSpPr>
                  <p:cNvPr id="90" name="Group 94"/>
                  <p:cNvGrpSpPr>
                    <a:grpSpLocks/>
                  </p:cNvGrpSpPr>
                  <p:nvPr/>
                </p:nvGrpSpPr>
                <p:grpSpPr bwMode="auto">
                  <a:xfrm>
                    <a:off x="0" y="0"/>
                    <a:ext cx="742" cy="186"/>
                    <a:chOff x="0" y="0"/>
                    <a:chExt cx="1118" cy="279"/>
                  </a:xfrm>
                </p:grpSpPr>
                <p:sp>
                  <p:nvSpPr>
                    <p:cNvPr id="96" name="AutoShape 91"/>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97" name="AutoShape 92"/>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98" name="AutoShape 93"/>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99" name="AutoShape 94"/>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91" name="Group 99"/>
                  <p:cNvGrpSpPr>
                    <a:grpSpLocks/>
                  </p:cNvGrpSpPr>
                  <p:nvPr/>
                </p:nvGrpSpPr>
                <p:grpSpPr bwMode="auto">
                  <a:xfrm rot="1353540">
                    <a:off x="156" y="50"/>
                    <a:ext cx="742" cy="186"/>
                    <a:chOff x="0" y="0"/>
                    <a:chExt cx="1118" cy="279"/>
                  </a:xfrm>
                </p:grpSpPr>
                <p:sp>
                  <p:nvSpPr>
                    <p:cNvPr id="92" name="AutoShape 96"/>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93" name="AutoShape 97"/>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94" name="AutoShape 98"/>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95" name="AutoShape 99"/>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sp>
          <p:nvSpPr>
            <p:cNvPr id="83" name="Text Box 23">
              <a:hlinkClick r:id="rId3" action="ppaction://hlinksldjump"/>
            </p:cNvPr>
            <p:cNvSpPr txBox="1">
              <a:spLocks noChangeArrowheads="1"/>
            </p:cNvSpPr>
            <p:nvPr/>
          </p:nvSpPr>
          <p:spPr bwMode="auto">
            <a:xfrm>
              <a:off x="2438976" y="1913167"/>
              <a:ext cx="4900232" cy="307777"/>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1400" dirty="0" smtClean="0">
                  <a:latin typeface="黑体" panose="02010609060101010101" pitchFamily="49" charset="-122"/>
                  <a:ea typeface="黑体" panose="02010609060101010101" pitchFamily="49" charset="-122"/>
                </a:rPr>
                <a:t>内容</a:t>
              </a:r>
              <a:endParaRPr lang="zh-CN" altLang="en-US" sz="1400" dirty="0">
                <a:latin typeface="黑体" panose="02010609060101010101" pitchFamily="49" charset="-122"/>
                <a:ea typeface="黑体" panose="02010609060101010101" pitchFamily="49" charset="-122"/>
              </a:endParaRPr>
            </a:p>
          </p:txBody>
        </p:sp>
        <p:sp>
          <p:nvSpPr>
            <p:cNvPr id="84" name="Text Box 14"/>
            <p:cNvSpPr txBox="1">
              <a:spLocks noChangeArrowheads="1"/>
            </p:cNvSpPr>
            <p:nvPr/>
          </p:nvSpPr>
          <p:spPr bwMode="auto">
            <a:xfrm>
              <a:off x="1900728" y="1867324"/>
              <a:ext cx="339127" cy="400110"/>
            </a:xfrm>
            <a:prstGeom prst="rect">
              <a:avLst/>
            </a:prstGeom>
            <a:noFill/>
            <a:ln w="9525">
              <a:noFill/>
              <a:miter lim="800000"/>
              <a:headEnd/>
              <a:tailEnd/>
            </a:ln>
          </p:spPr>
          <p:txBody>
            <a:bodyPr>
              <a:spAutoFit/>
            </a:bodyPr>
            <a:lstStyle/>
            <a:p>
              <a:pPr algn="ctr">
                <a:spcBef>
                  <a:spcPct val="50000"/>
                </a:spcBef>
                <a:buFont typeface="Arial" pitchFamily="34" charset="0"/>
                <a:buNone/>
              </a:pPr>
              <a:r>
                <a:rPr lang="en-US" altLang="zh-CN" sz="2000" i="1" dirty="0">
                  <a:solidFill>
                    <a:schemeClr val="bg1"/>
                  </a:solidFill>
                  <a:latin typeface="Century Gothic" pitchFamily="34" charset="0"/>
                  <a:ea typeface="幼圆" pitchFamily="49" charset="-122"/>
                  <a:cs typeface="Arial" pitchFamily="34" charset="0"/>
                </a:rPr>
                <a:t>2</a:t>
              </a:r>
            </a:p>
          </p:txBody>
        </p:sp>
      </p:grpSp>
      <p:grpSp>
        <p:nvGrpSpPr>
          <p:cNvPr id="132" name="组合 131"/>
          <p:cNvGrpSpPr/>
          <p:nvPr/>
        </p:nvGrpSpPr>
        <p:grpSpPr>
          <a:xfrm>
            <a:off x="1692274" y="2355726"/>
            <a:ext cx="5832053" cy="431418"/>
            <a:chOff x="1692274" y="2355726"/>
            <a:chExt cx="5832053" cy="431418"/>
          </a:xfrm>
        </p:grpSpPr>
        <p:sp>
          <p:nvSpPr>
            <p:cNvPr id="133" name="AutoShape 5"/>
            <p:cNvSpPr>
              <a:spLocks noChangeArrowheads="1"/>
            </p:cNvSpPr>
            <p:nvPr/>
          </p:nvSpPr>
          <p:spPr bwMode="auto">
            <a:xfrm>
              <a:off x="1692274" y="2395979"/>
              <a:ext cx="5832053" cy="310838"/>
            </a:xfrm>
            <a:prstGeom prst="roundRect">
              <a:avLst>
                <a:gd name="adj" fmla="val 42329"/>
              </a:avLst>
            </a:prstGeom>
            <a:solidFill>
              <a:srgbClr val="F2F2F2"/>
            </a:solidFill>
            <a:ln w="1905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buFont typeface="Arial" pitchFamily="34" charset="0"/>
                <a:buNone/>
                <a:defRPr/>
              </a:pPr>
              <a:endParaRPr lang="zh-CN" altLang="zh-CN">
                <a:latin typeface="+mn-lt"/>
                <a:ea typeface="+mn-ea"/>
              </a:endParaRPr>
            </a:p>
          </p:txBody>
        </p:sp>
        <p:grpSp>
          <p:nvGrpSpPr>
            <p:cNvPr id="134" name="Group 8"/>
            <p:cNvGrpSpPr>
              <a:grpSpLocks/>
            </p:cNvGrpSpPr>
            <p:nvPr/>
          </p:nvGrpSpPr>
          <p:grpSpPr bwMode="auto">
            <a:xfrm>
              <a:off x="1746721" y="2355726"/>
              <a:ext cx="723368" cy="396934"/>
              <a:chOff x="0" y="0"/>
              <a:chExt cx="1350" cy="1030"/>
            </a:xfrm>
          </p:grpSpPr>
          <p:sp>
            <p:nvSpPr>
              <p:cNvPr id="137" name="Oval 5"/>
              <p:cNvSpPr>
                <a:spLocks noChangeArrowheads="1"/>
              </p:cNvSpPr>
              <p:nvPr/>
            </p:nvSpPr>
            <p:spPr bwMode="auto">
              <a:xfrm>
                <a:off x="122" y="0"/>
                <a:ext cx="1019" cy="1030"/>
              </a:xfrm>
              <a:prstGeom prst="ellipse">
                <a:avLst/>
              </a:prstGeom>
              <a:solidFill>
                <a:schemeClr val="hlink"/>
              </a:solidFill>
              <a:ln w="38100">
                <a:solidFill>
                  <a:srgbClr val="EAEAEA"/>
                </a:solidFill>
                <a:round/>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nvGrpSpPr>
              <p:cNvPr id="138" name="Group 10"/>
              <p:cNvGrpSpPr>
                <a:grpSpLocks/>
              </p:cNvGrpSpPr>
              <p:nvPr/>
            </p:nvGrpSpPr>
            <p:grpSpPr bwMode="auto">
              <a:xfrm rot="10082854">
                <a:off x="-2" y="741"/>
                <a:ext cx="931" cy="229"/>
                <a:chOff x="0" y="0"/>
                <a:chExt cx="962" cy="234"/>
              </a:xfrm>
            </p:grpSpPr>
            <p:grpSp>
              <p:nvGrpSpPr>
                <p:cNvPr id="162" name="Group 11"/>
                <p:cNvGrpSpPr>
                  <a:grpSpLocks/>
                </p:cNvGrpSpPr>
                <p:nvPr/>
              </p:nvGrpSpPr>
              <p:grpSpPr bwMode="auto">
                <a:xfrm rot="-9970459" flipH="1" flipV="1">
                  <a:off x="0" y="0"/>
                  <a:ext cx="962" cy="234"/>
                  <a:chOff x="0" y="0"/>
                  <a:chExt cx="898" cy="236"/>
                </a:xfrm>
              </p:grpSpPr>
              <p:grpSp>
                <p:nvGrpSpPr>
                  <p:cNvPr id="174" name="Group 12"/>
                  <p:cNvGrpSpPr>
                    <a:grpSpLocks/>
                  </p:cNvGrpSpPr>
                  <p:nvPr/>
                </p:nvGrpSpPr>
                <p:grpSpPr bwMode="auto">
                  <a:xfrm>
                    <a:off x="0" y="0"/>
                    <a:ext cx="742" cy="186"/>
                    <a:chOff x="0" y="0"/>
                    <a:chExt cx="1118" cy="279"/>
                  </a:xfrm>
                </p:grpSpPr>
                <p:sp>
                  <p:nvSpPr>
                    <p:cNvPr id="180" name="AutoShape 9"/>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81" name="AutoShape 10"/>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82" name="AutoShape 11"/>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83" name="AutoShape 12"/>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175" name="Group 17"/>
                  <p:cNvGrpSpPr>
                    <a:grpSpLocks/>
                  </p:cNvGrpSpPr>
                  <p:nvPr/>
                </p:nvGrpSpPr>
                <p:grpSpPr bwMode="auto">
                  <a:xfrm rot="1353540">
                    <a:off x="156" y="50"/>
                    <a:ext cx="742" cy="186"/>
                    <a:chOff x="0" y="0"/>
                    <a:chExt cx="1118" cy="279"/>
                  </a:xfrm>
                </p:grpSpPr>
                <p:sp>
                  <p:nvSpPr>
                    <p:cNvPr id="176" name="AutoShape 14"/>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77" name="AutoShape 15"/>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78" name="AutoShape 16"/>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79" name="AutoShape 17"/>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163" name="Group 22"/>
                <p:cNvGrpSpPr>
                  <a:grpSpLocks/>
                </p:cNvGrpSpPr>
                <p:nvPr/>
              </p:nvGrpSpPr>
              <p:grpSpPr bwMode="auto">
                <a:xfrm rot="-9970459" flipH="1" flipV="1">
                  <a:off x="83" y="26"/>
                  <a:ext cx="788" cy="191"/>
                  <a:chOff x="0" y="0"/>
                  <a:chExt cx="898" cy="236"/>
                </a:xfrm>
              </p:grpSpPr>
              <p:grpSp>
                <p:nvGrpSpPr>
                  <p:cNvPr id="164" name="Group 23"/>
                  <p:cNvGrpSpPr>
                    <a:grpSpLocks/>
                  </p:cNvGrpSpPr>
                  <p:nvPr/>
                </p:nvGrpSpPr>
                <p:grpSpPr bwMode="auto">
                  <a:xfrm>
                    <a:off x="0" y="0"/>
                    <a:ext cx="742" cy="186"/>
                    <a:chOff x="0" y="0"/>
                    <a:chExt cx="1118" cy="279"/>
                  </a:xfrm>
                </p:grpSpPr>
                <p:sp>
                  <p:nvSpPr>
                    <p:cNvPr id="170" name="AutoShape 20"/>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71" name="AutoShape 21"/>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72" name="AutoShape 22"/>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73" name="AutoShape 23"/>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165" name="Group 28"/>
                  <p:cNvGrpSpPr>
                    <a:grpSpLocks/>
                  </p:cNvGrpSpPr>
                  <p:nvPr/>
                </p:nvGrpSpPr>
                <p:grpSpPr bwMode="auto">
                  <a:xfrm rot="1353540">
                    <a:off x="156" y="50"/>
                    <a:ext cx="742" cy="186"/>
                    <a:chOff x="0" y="0"/>
                    <a:chExt cx="1118" cy="279"/>
                  </a:xfrm>
                </p:grpSpPr>
                <p:sp>
                  <p:nvSpPr>
                    <p:cNvPr id="166" name="AutoShape 25"/>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67" name="AutoShape 26"/>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68" name="AutoShape 27"/>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69" name="AutoShape 28"/>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nvGrpSpPr>
              <p:cNvPr id="139" name="Group 33"/>
              <p:cNvGrpSpPr>
                <a:grpSpLocks/>
              </p:cNvGrpSpPr>
              <p:nvPr/>
            </p:nvGrpSpPr>
            <p:grpSpPr bwMode="auto">
              <a:xfrm>
                <a:off x="417" y="106"/>
                <a:ext cx="931" cy="229"/>
                <a:chOff x="0" y="0"/>
                <a:chExt cx="962" cy="234"/>
              </a:xfrm>
            </p:grpSpPr>
            <p:grpSp>
              <p:nvGrpSpPr>
                <p:cNvPr id="140" name="Group 34"/>
                <p:cNvGrpSpPr>
                  <a:grpSpLocks/>
                </p:cNvGrpSpPr>
                <p:nvPr/>
              </p:nvGrpSpPr>
              <p:grpSpPr bwMode="auto">
                <a:xfrm rot="-9970459" flipH="1" flipV="1">
                  <a:off x="0" y="0"/>
                  <a:ext cx="962" cy="234"/>
                  <a:chOff x="0" y="0"/>
                  <a:chExt cx="898" cy="236"/>
                </a:xfrm>
              </p:grpSpPr>
              <p:grpSp>
                <p:nvGrpSpPr>
                  <p:cNvPr id="152" name="Group 35"/>
                  <p:cNvGrpSpPr>
                    <a:grpSpLocks/>
                  </p:cNvGrpSpPr>
                  <p:nvPr/>
                </p:nvGrpSpPr>
                <p:grpSpPr bwMode="auto">
                  <a:xfrm>
                    <a:off x="0" y="0"/>
                    <a:ext cx="742" cy="186"/>
                    <a:chOff x="0" y="0"/>
                    <a:chExt cx="1118" cy="279"/>
                  </a:xfrm>
                </p:grpSpPr>
                <p:sp>
                  <p:nvSpPr>
                    <p:cNvPr id="158" name="AutoShape 32"/>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59" name="AutoShape 33"/>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60" name="AutoShape 34"/>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61" name="AutoShape 35"/>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153" name="Group 40"/>
                  <p:cNvGrpSpPr>
                    <a:grpSpLocks/>
                  </p:cNvGrpSpPr>
                  <p:nvPr/>
                </p:nvGrpSpPr>
                <p:grpSpPr bwMode="auto">
                  <a:xfrm rot="1353540">
                    <a:off x="156" y="50"/>
                    <a:ext cx="742" cy="186"/>
                    <a:chOff x="0" y="0"/>
                    <a:chExt cx="1118" cy="279"/>
                  </a:xfrm>
                </p:grpSpPr>
                <p:sp>
                  <p:nvSpPr>
                    <p:cNvPr id="154" name="AutoShape 37"/>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55" name="AutoShape 38"/>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56" name="AutoShape 39"/>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57" name="AutoShape 40"/>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141" name="Group 45"/>
                <p:cNvGrpSpPr>
                  <a:grpSpLocks/>
                </p:cNvGrpSpPr>
                <p:nvPr/>
              </p:nvGrpSpPr>
              <p:grpSpPr bwMode="auto">
                <a:xfrm rot="-9970459" flipH="1" flipV="1">
                  <a:off x="83" y="26"/>
                  <a:ext cx="788" cy="191"/>
                  <a:chOff x="0" y="0"/>
                  <a:chExt cx="898" cy="236"/>
                </a:xfrm>
              </p:grpSpPr>
              <p:grpSp>
                <p:nvGrpSpPr>
                  <p:cNvPr id="142" name="Group 46"/>
                  <p:cNvGrpSpPr>
                    <a:grpSpLocks/>
                  </p:cNvGrpSpPr>
                  <p:nvPr/>
                </p:nvGrpSpPr>
                <p:grpSpPr bwMode="auto">
                  <a:xfrm>
                    <a:off x="0" y="0"/>
                    <a:ext cx="742" cy="186"/>
                    <a:chOff x="0" y="0"/>
                    <a:chExt cx="1118" cy="279"/>
                  </a:xfrm>
                </p:grpSpPr>
                <p:sp>
                  <p:nvSpPr>
                    <p:cNvPr id="148" name="AutoShape 43"/>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49" name="AutoShape 44"/>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50" name="AutoShape 45"/>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51" name="AutoShape 46"/>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143" name="Group 51"/>
                  <p:cNvGrpSpPr>
                    <a:grpSpLocks/>
                  </p:cNvGrpSpPr>
                  <p:nvPr/>
                </p:nvGrpSpPr>
                <p:grpSpPr bwMode="auto">
                  <a:xfrm rot="1353540">
                    <a:off x="156" y="50"/>
                    <a:ext cx="742" cy="186"/>
                    <a:chOff x="0" y="0"/>
                    <a:chExt cx="1118" cy="279"/>
                  </a:xfrm>
                </p:grpSpPr>
                <p:sp>
                  <p:nvSpPr>
                    <p:cNvPr id="144" name="AutoShape 48"/>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45" name="AutoShape 49"/>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46" name="AutoShape 50"/>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47" name="AutoShape 51"/>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sp>
          <p:nvSpPr>
            <p:cNvPr id="135" name="Text Box 23">
              <a:hlinkClick r:id="" action="ppaction://noaction"/>
            </p:cNvPr>
            <p:cNvSpPr txBox="1">
              <a:spLocks noChangeArrowheads="1"/>
            </p:cNvSpPr>
            <p:nvPr/>
          </p:nvSpPr>
          <p:spPr bwMode="auto">
            <a:xfrm>
              <a:off x="2438976" y="2403805"/>
              <a:ext cx="4900232" cy="307777"/>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1400" dirty="0" smtClean="0">
                  <a:latin typeface="黑体" panose="02010609060101010101" pitchFamily="49" charset="-122"/>
                  <a:ea typeface="黑体" panose="02010609060101010101" pitchFamily="49" charset="-122"/>
                </a:rPr>
                <a:t>现状</a:t>
              </a:r>
              <a:endParaRPr lang="zh-CN" altLang="en-US" sz="1400" dirty="0">
                <a:latin typeface="黑体" panose="02010609060101010101" pitchFamily="49" charset="-122"/>
                <a:ea typeface="黑体" panose="02010609060101010101" pitchFamily="49" charset="-122"/>
              </a:endParaRPr>
            </a:p>
          </p:txBody>
        </p:sp>
        <p:sp>
          <p:nvSpPr>
            <p:cNvPr id="136" name="Text Box 18"/>
            <p:cNvSpPr txBox="1">
              <a:spLocks noChangeArrowheads="1"/>
            </p:cNvSpPr>
            <p:nvPr/>
          </p:nvSpPr>
          <p:spPr bwMode="auto">
            <a:xfrm>
              <a:off x="1905395" y="2387034"/>
              <a:ext cx="308015" cy="400110"/>
            </a:xfrm>
            <a:prstGeom prst="rect">
              <a:avLst/>
            </a:prstGeom>
            <a:noFill/>
            <a:ln w="9525">
              <a:noFill/>
              <a:miter lim="800000"/>
              <a:headEnd/>
              <a:tailEnd/>
            </a:ln>
          </p:spPr>
          <p:txBody>
            <a:bodyPr>
              <a:spAutoFit/>
            </a:bodyPr>
            <a:lstStyle/>
            <a:p>
              <a:pPr algn="ctr">
                <a:spcBef>
                  <a:spcPct val="50000"/>
                </a:spcBef>
                <a:buFont typeface="Arial" pitchFamily="34" charset="0"/>
                <a:buNone/>
              </a:pPr>
              <a:r>
                <a:rPr lang="en-US" altLang="zh-CN" sz="2000" i="1" dirty="0">
                  <a:solidFill>
                    <a:schemeClr val="bg1"/>
                  </a:solidFill>
                  <a:latin typeface="Century Gothic" pitchFamily="34" charset="0"/>
                  <a:ea typeface="幼圆" pitchFamily="49" charset="-122"/>
                  <a:cs typeface="Arial" pitchFamily="34" charset="0"/>
                </a:rPr>
                <a:t>3</a:t>
              </a:r>
            </a:p>
          </p:txBody>
        </p:sp>
      </p:grpSp>
      <p:grpSp>
        <p:nvGrpSpPr>
          <p:cNvPr id="184" name="组合 183"/>
          <p:cNvGrpSpPr/>
          <p:nvPr/>
        </p:nvGrpSpPr>
        <p:grpSpPr>
          <a:xfrm>
            <a:off x="1692274" y="2859782"/>
            <a:ext cx="5832053" cy="400110"/>
            <a:chOff x="1692274" y="2859782"/>
            <a:chExt cx="5832053" cy="400110"/>
          </a:xfrm>
        </p:grpSpPr>
        <p:sp>
          <p:nvSpPr>
            <p:cNvPr id="185" name="AutoShape 5"/>
            <p:cNvSpPr>
              <a:spLocks noChangeArrowheads="1"/>
            </p:cNvSpPr>
            <p:nvPr/>
          </p:nvSpPr>
          <p:spPr bwMode="auto">
            <a:xfrm>
              <a:off x="1692274" y="2908980"/>
              <a:ext cx="5832053" cy="310838"/>
            </a:xfrm>
            <a:prstGeom prst="roundRect">
              <a:avLst>
                <a:gd name="adj" fmla="val 42329"/>
              </a:avLst>
            </a:prstGeom>
            <a:solidFill>
              <a:srgbClr val="F2F2F2"/>
            </a:solidFill>
            <a:ln w="1905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buFont typeface="Arial" pitchFamily="34" charset="0"/>
                <a:buNone/>
                <a:defRPr/>
              </a:pPr>
              <a:endParaRPr lang="zh-CN" altLang="zh-CN">
                <a:latin typeface="+mn-lt"/>
                <a:ea typeface="+mn-ea"/>
              </a:endParaRPr>
            </a:p>
          </p:txBody>
        </p:sp>
        <p:grpSp>
          <p:nvGrpSpPr>
            <p:cNvPr id="186" name="Group 104"/>
            <p:cNvGrpSpPr>
              <a:grpSpLocks/>
            </p:cNvGrpSpPr>
            <p:nvPr/>
          </p:nvGrpSpPr>
          <p:grpSpPr bwMode="auto">
            <a:xfrm>
              <a:off x="1749832" y="2859782"/>
              <a:ext cx="717146" cy="390225"/>
              <a:chOff x="0" y="0"/>
              <a:chExt cx="1358" cy="1030"/>
            </a:xfrm>
          </p:grpSpPr>
          <p:sp>
            <p:nvSpPr>
              <p:cNvPr id="189" name="Oval 101"/>
              <p:cNvSpPr>
                <a:spLocks noChangeArrowheads="1"/>
              </p:cNvSpPr>
              <p:nvPr/>
            </p:nvSpPr>
            <p:spPr bwMode="auto">
              <a:xfrm>
                <a:off x="118" y="0"/>
                <a:ext cx="1022" cy="1030"/>
              </a:xfrm>
              <a:prstGeom prst="ellipse">
                <a:avLst/>
              </a:prstGeom>
              <a:solidFill>
                <a:schemeClr val="folHlink"/>
              </a:solidFill>
              <a:ln w="28575">
                <a:solidFill>
                  <a:srgbClr val="EAEAEA"/>
                </a:solidFill>
                <a:round/>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nvGrpSpPr>
              <p:cNvPr id="190" name="Group 106"/>
              <p:cNvGrpSpPr>
                <a:grpSpLocks/>
              </p:cNvGrpSpPr>
              <p:nvPr/>
            </p:nvGrpSpPr>
            <p:grpSpPr bwMode="auto">
              <a:xfrm rot="10082854">
                <a:off x="-3" y="743"/>
                <a:ext cx="933" cy="228"/>
                <a:chOff x="0" y="0"/>
                <a:chExt cx="962" cy="234"/>
              </a:xfrm>
            </p:grpSpPr>
            <p:grpSp>
              <p:nvGrpSpPr>
                <p:cNvPr id="238" name="Group 107"/>
                <p:cNvGrpSpPr>
                  <a:grpSpLocks/>
                </p:cNvGrpSpPr>
                <p:nvPr/>
              </p:nvGrpSpPr>
              <p:grpSpPr bwMode="auto">
                <a:xfrm rot="-9970459" flipH="1" flipV="1">
                  <a:off x="0" y="0"/>
                  <a:ext cx="962" cy="234"/>
                  <a:chOff x="0" y="0"/>
                  <a:chExt cx="898" cy="236"/>
                </a:xfrm>
              </p:grpSpPr>
              <p:grpSp>
                <p:nvGrpSpPr>
                  <p:cNvPr id="250" name="Group 108"/>
                  <p:cNvGrpSpPr>
                    <a:grpSpLocks/>
                  </p:cNvGrpSpPr>
                  <p:nvPr/>
                </p:nvGrpSpPr>
                <p:grpSpPr bwMode="auto">
                  <a:xfrm>
                    <a:off x="0" y="0"/>
                    <a:ext cx="742" cy="186"/>
                    <a:chOff x="0" y="0"/>
                    <a:chExt cx="1118" cy="279"/>
                  </a:xfrm>
                </p:grpSpPr>
                <p:sp>
                  <p:nvSpPr>
                    <p:cNvPr id="256" name="AutoShape 105"/>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57" name="AutoShape 106"/>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58" name="AutoShape 107"/>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59" name="AutoShape 108"/>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251" name="Group 113"/>
                  <p:cNvGrpSpPr>
                    <a:grpSpLocks/>
                  </p:cNvGrpSpPr>
                  <p:nvPr/>
                </p:nvGrpSpPr>
                <p:grpSpPr bwMode="auto">
                  <a:xfrm rot="1353540">
                    <a:off x="156" y="50"/>
                    <a:ext cx="742" cy="186"/>
                    <a:chOff x="0" y="0"/>
                    <a:chExt cx="1118" cy="279"/>
                  </a:xfrm>
                </p:grpSpPr>
                <p:sp>
                  <p:nvSpPr>
                    <p:cNvPr id="252" name="AutoShape 110"/>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53" name="AutoShape 111"/>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54" name="AutoShape 112"/>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55" name="AutoShape 113"/>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239" name="Group 118"/>
                <p:cNvGrpSpPr>
                  <a:grpSpLocks/>
                </p:cNvGrpSpPr>
                <p:nvPr/>
              </p:nvGrpSpPr>
              <p:grpSpPr bwMode="auto">
                <a:xfrm rot="-9970459" flipH="1" flipV="1">
                  <a:off x="83" y="26"/>
                  <a:ext cx="788" cy="191"/>
                  <a:chOff x="0" y="0"/>
                  <a:chExt cx="898" cy="236"/>
                </a:xfrm>
              </p:grpSpPr>
              <p:grpSp>
                <p:nvGrpSpPr>
                  <p:cNvPr id="240" name="Group 119"/>
                  <p:cNvGrpSpPr>
                    <a:grpSpLocks/>
                  </p:cNvGrpSpPr>
                  <p:nvPr/>
                </p:nvGrpSpPr>
                <p:grpSpPr bwMode="auto">
                  <a:xfrm>
                    <a:off x="0" y="0"/>
                    <a:ext cx="742" cy="186"/>
                    <a:chOff x="0" y="0"/>
                    <a:chExt cx="1118" cy="279"/>
                  </a:xfrm>
                </p:grpSpPr>
                <p:sp>
                  <p:nvSpPr>
                    <p:cNvPr id="246" name="AutoShape 116"/>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47" name="AutoShape 117"/>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48" name="AutoShape 118"/>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49" name="AutoShape 119"/>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241" name="Group 124"/>
                  <p:cNvGrpSpPr>
                    <a:grpSpLocks/>
                  </p:cNvGrpSpPr>
                  <p:nvPr/>
                </p:nvGrpSpPr>
                <p:grpSpPr bwMode="auto">
                  <a:xfrm rot="1353540">
                    <a:off x="156" y="50"/>
                    <a:ext cx="742" cy="186"/>
                    <a:chOff x="0" y="0"/>
                    <a:chExt cx="1118" cy="279"/>
                  </a:xfrm>
                </p:grpSpPr>
                <p:sp>
                  <p:nvSpPr>
                    <p:cNvPr id="242" name="AutoShape 121"/>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43" name="AutoShape 122"/>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44" name="AutoShape 123"/>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45" name="AutoShape 124"/>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nvGrpSpPr>
              <p:cNvPr id="191" name="Group 129"/>
              <p:cNvGrpSpPr>
                <a:grpSpLocks/>
              </p:cNvGrpSpPr>
              <p:nvPr/>
            </p:nvGrpSpPr>
            <p:grpSpPr bwMode="auto">
              <a:xfrm rot="-232145">
                <a:off x="380" y="64"/>
                <a:ext cx="961" cy="247"/>
                <a:chOff x="0" y="0"/>
                <a:chExt cx="992" cy="258"/>
              </a:xfrm>
            </p:grpSpPr>
            <p:grpSp>
              <p:nvGrpSpPr>
                <p:cNvPr id="192" name="Group 130"/>
                <p:cNvGrpSpPr>
                  <a:grpSpLocks/>
                </p:cNvGrpSpPr>
                <p:nvPr/>
              </p:nvGrpSpPr>
              <p:grpSpPr bwMode="auto">
                <a:xfrm rot="513316">
                  <a:off x="0" y="0"/>
                  <a:ext cx="962" cy="234"/>
                  <a:chOff x="0" y="0"/>
                  <a:chExt cx="962" cy="234"/>
                </a:xfrm>
              </p:grpSpPr>
              <p:grpSp>
                <p:nvGrpSpPr>
                  <p:cNvPr id="216" name="Group 131"/>
                  <p:cNvGrpSpPr>
                    <a:grpSpLocks/>
                  </p:cNvGrpSpPr>
                  <p:nvPr/>
                </p:nvGrpSpPr>
                <p:grpSpPr bwMode="auto">
                  <a:xfrm rot="-9970459" flipH="1" flipV="1">
                    <a:off x="0" y="0"/>
                    <a:ext cx="962" cy="234"/>
                    <a:chOff x="0" y="0"/>
                    <a:chExt cx="898" cy="236"/>
                  </a:xfrm>
                </p:grpSpPr>
                <p:grpSp>
                  <p:nvGrpSpPr>
                    <p:cNvPr id="228" name="Group 132"/>
                    <p:cNvGrpSpPr>
                      <a:grpSpLocks/>
                    </p:cNvGrpSpPr>
                    <p:nvPr/>
                  </p:nvGrpSpPr>
                  <p:grpSpPr bwMode="auto">
                    <a:xfrm>
                      <a:off x="0" y="0"/>
                      <a:ext cx="742" cy="186"/>
                      <a:chOff x="0" y="0"/>
                      <a:chExt cx="1118" cy="279"/>
                    </a:xfrm>
                  </p:grpSpPr>
                  <p:sp>
                    <p:nvSpPr>
                      <p:cNvPr id="234" name="AutoShape 129"/>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35" name="AutoShape 130"/>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36" name="AutoShape 131"/>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37" name="AutoShape 132"/>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229" name="Group 137"/>
                    <p:cNvGrpSpPr>
                      <a:grpSpLocks/>
                    </p:cNvGrpSpPr>
                    <p:nvPr/>
                  </p:nvGrpSpPr>
                  <p:grpSpPr bwMode="auto">
                    <a:xfrm rot="1353540">
                      <a:off x="156" y="50"/>
                      <a:ext cx="742" cy="186"/>
                      <a:chOff x="0" y="0"/>
                      <a:chExt cx="1118" cy="279"/>
                    </a:xfrm>
                  </p:grpSpPr>
                  <p:sp>
                    <p:nvSpPr>
                      <p:cNvPr id="230" name="AutoShape 134"/>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31" name="AutoShape 135"/>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32" name="AutoShape 136"/>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33" name="AutoShape 137"/>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217" name="Group 142"/>
                  <p:cNvGrpSpPr>
                    <a:grpSpLocks/>
                  </p:cNvGrpSpPr>
                  <p:nvPr/>
                </p:nvGrpSpPr>
                <p:grpSpPr bwMode="auto">
                  <a:xfrm rot="-9970459" flipH="1" flipV="1">
                    <a:off x="83" y="26"/>
                    <a:ext cx="788" cy="191"/>
                    <a:chOff x="0" y="0"/>
                    <a:chExt cx="898" cy="236"/>
                  </a:xfrm>
                </p:grpSpPr>
                <p:grpSp>
                  <p:nvGrpSpPr>
                    <p:cNvPr id="218" name="Group 143"/>
                    <p:cNvGrpSpPr>
                      <a:grpSpLocks/>
                    </p:cNvGrpSpPr>
                    <p:nvPr/>
                  </p:nvGrpSpPr>
                  <p:grpSpPr bwMode="auto">
                    <a:xfrm>
                      <a:off x="0" y="0"/>
                      <a:ext cx="742" cy="186"/>
                      <a:chOff x="0" y="0"/>
                      <a:chExt cx="1118" cy="279"/>
                    </a:xfrm>
                  </p:grpSpPr>
                  <p:sp>
                    <p:nvSpPr>
                      <p:cNvPr id="224" name="AutoShape 140"/>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25" name="AutoShape 141"/>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26" name="AutoShape 142"/>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27" name="AutoShape 143"/>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219" name="Group 148"/>
                    <p:cNvGrpSpPr>
                      <a:grpSpLocks/>
                    </p:cNvGrpSpPr>
                    <p:nvPr/>
                  </p:nvGrpSpPr>
                  <p:grpSpPr bwMode="auto">
                    <a:xfrm rot="1353540">
                      <a:off x="156" y="50"/>
                      <a:ext cx="742" cy="186"/>
                      <a:chOff x="0" y="0"/>
                      <a:chExt cx="1118" cy="279"/>
                    </a:xfrm>
                  </p:grpSpPr>
                  <p:sp>
                    <p:nvSpPr>
                      <p:cNvPr id="220" name="AutoShape 145"/>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21" name="AutoShape 146"/>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22" name="AutoShape 147"/>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23" name="AutoShape 148"/>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nvGrpSpPr>
                <p:cNvPr id="193" name="Group 153"/>
                <p:cNvGrpSpPr>
                  <a:grpSpLocks/>
                </p:cNvGrpSpPr>
                <p:nvPr/>
              </p:nvGrpSpPr>
              <p:grpSpPr bwMode="auto">
                <a:xfrm rot="513316">
                  <a:off x="30" y="24"/>
                  <a:ext cx="962" cy="234"/>
                  <a:chOff x="0" y="0"/>
                  <a:chExt cx="962" cy="234"/>
                </a:xfrm>
              </p:grpSpPr>
              <p:grpSp>
                <p:nvGrpSpPr>
                  <p:cNvPr id="194" name="Group 154"/>
                  <p:cNvGrpSpPr>
                    <a:grpSpLocks/>
                  </p:cNvGrpSpPr>
                  <p:nvPr/>
                </p:nvGrpSpPr>
                <p:grpSpPr bwMode="auto">
                  <a:xfrm rot="-9970459" flipH="1" flipV="1">
                    <a:off x="0" y="0"/>
                    <a:ext cx="962" cy="234"/>
                    <a:chOff x="0" y="0"/>
                    <a:chExt cx="898" cy="236"/>
                  </a:xfrm>
                </p:grpSpPr>
                <p:grpSp>
                  <p:nvGrpSpPr>
                    <p:cNvPr id="206" name="Group 155"/>
                    <p:cNvGrpSpPr>
                      <a:grpSpLocks/>
                    </p:cNvGrpSpPr>
                    <p:nvPr/>
                  </p:nvGrpSpPr>
                  <p:grpSpPr bwMode="auto">
                    <a:xfrm>
                      <a:off x="0" y="0"/>
                      <a:ext cx="742" cy="186"/>
                      <a:chOff x="0" y="0"/>
                      <a:chExt cx="1118" cy="279"/>
                    </a:xfrm>
                  </p:grpSpPr>
                  <p:sp>
                    <p:nvSpPr>
                      <p:cNvPr id="212" name="AutoShape 152"/>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13" name="AutoShape 153"/>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14" name="AutoShape 154"/>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15" name="AutoShape 155"/>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207" name="Group 160"/>
                    <p:cNvGrpSpPr>
                      <a:grpSpLocks/>
                    </p:cNvGrpSpPr>
                    <p:nvPr/>
                  </p:nvGrpSpPr>
                  <p:grpSpPr bwMode="auto">
                    <a:xfrm rot="1353540">
                      <a:off x="156" y="50"/>
                      <a:ext cx="742" cy="186"/>
                      <a:chOff x="0" y="0"/>
                      <a:chExt cx="1118" cy="279"/>
                    </a:xfrm>
                  </p:grpSpPr>
                  <p:sp>
                    <p:nvSpPr>
                      <p:cNvPr id="208" name="AutoShape 157"/>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09" name="AutoShape 158"/>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10" name="AutoShape 159"/>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11" name="AutoShape 160"/>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195" name="Group 165"/>
                  <p:cNvGrpSpPr>
                    <a:grpSpLocks/>
                  </p:cNvGrpSpPr>
                  <p:nvPr/>
                </p:nvGrpSpPr>
                <p:grpSpPr bwMode="auto">
                  <a:xfrm rot="-9970459" flipH="1" flipV="1">
                    <a:off x="83" y="26"/>
                    <a:ext cx="788" cy="191"/>
                    <a:chOff x="0" y="0"/>
                    <a:chExt cx="898" cy="236"/>
                  </a:xfrm>
                </p:grpSpPr>
                <p:grpSp>
                  <p:nvGrpSpPr>
                    <p:cNvPr id="196" name="Group 166"/>
                    <p:cNvGrpSpPr>
                      <a:grpSpLocks/>
                    </p:cNvGrpSpPr>
                    <p:nvPr/>
                  </p:nvGrpSpPr>
                  <p:grpSpPr bwMode="auto">
                    <a:xfrm>
                      <a:off x="0" y="0"/>
                      <a:ext cx="742" cy="186"/>
                      <a:chOff x="0" y="0"/>
                      <a:chExt cx="1118" cy="279"/>
                    </a:xfrm>
                  </p:grpSpPr>
                  <p:sp>
                    <p:nvSpPr>
                      <p:cNvPr id="202" name="AutoShape 163"/>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03" name="AutoShape 164"/>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04" name="AutoShape 165"/>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05" name="AutoShape 166"/>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197" name="Group 171"/>
                    <p:cNvGrpSpPr>
                      <a:grpSpLocks/>
                    </p:cNvGrpSpPr>
                    <p:nvPr/>
                  </p:nvGrpSpPr>
                  <p:grpSpPr bwMode="auto">
                    <a:xfrm rot="1353540">
                      <a:off x="156" y="50"/>
                      <a:ext cx="742" cy="186"/>
                      <a:chOff x="0" y="0"/>
                      <a:chExt cx="1118" cy="279"/>
                    </a:xfrm>
                  </p:grpSpPr>
                  <p:sp>
                    <p:nvSpPr>
                      <p:cNvPr id="198" name="AutoShape 168"/>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199" name="AutoShape 169"/>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00" name="AutoShape 170"/>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01" name="AutoShape 171"/>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grpSp>
        <p:sp>
          <p:nvSpPr>
            <p:cNvPr id="187" name="Text Box 23">
              <a:hlinkClick r:id="" action="ppaction://noaction"/>
            </p:cNvPr>
            <p:cNvSpPr txBox="1">
              <a:spLocks noChangeArrowheads="1"/>
            </p:cNvSpPr>
            <p:nvPr/>
          </p:nvSpPr>
          <p:spPr bwMode="auto">
            <a:xfrm>
              <a:off x="2438976" y="2927987"/>
              <a:ext cx="4900232" cy="307777"/>
            </a:xfrm>
            <a:prstGeom prst="rect">
              <a:avLst/>
            </a:prstGeom>
            <a:noFill/>
            <a:ln w="9525">
              <a:noFill/>
              <a:miter lim="800000"/>
              <a:headEnd/>
              <a:tailEnd/>
            </a:ln>
          </p:spPr>
          <p:txBody>
            <a:bodyPr>
              <a:spAutoFit/>
            </a:bodyPr>
            <a:lstStyle/>
            <a:p>
              <a:r>
                <a:rPr lang="zh-CN" altLang="en-US" sz="1400" dirty="0" smtClean="0">
                  <a:latin typeface="黑体" panose="02010609060101010101" pitchFamily="49" charset="-122"/>
                  <a:ea typeface="黑体" panose="02010609060101010101" pitchFamily="49" charset="-122"/>
                </a:rPr>
                <a:t>展望</a:t>
              </a:r>
              <a:endParaRPr lang="zh-CN" altLang="en-US" sz="1400" dirty="0">
                <a:latin typeface="黑体" panose="02010609060101010101" pitchFamily="49" charset="-122"/>
                <a:ea typeface="黑体" panose="02010609060101010101" pitchFamily="49" charset="-122"/>
              </a:endParaRPr>
            </a:p>
          </p:txBody>
        </p:sp>
        <p:sp>
          <p:nvSpPr>
            <p:cNvPr id="188" name="Text Box 22"/>
            <p:cNvSpPr txBox="1">
              <a:spLocks noChangeArrowheads="1"/>
            </p:cNvSpPr>
            <p:nvPr/>
          </p:nvSpPr>
          <p:spPr bwMode="auto">
            <a:xfrm>
              <a:off x="1891395" y="2859782"/>
              <a:ext cx="320460" cy="400110"/>
            </a:xfrm>
            <a:prstGeom prst="rect">
              <a:avLst/>
            </a:prstGeom>
            <a:noFill/>
            <a:ln w="9525">
              <a:noFill/>
              <a:miter lim="800000"/>
              <a:headEnd/>
              <a:tailEnd/>
            </a:ln>
          </p:spPr>
          <p:txBody>
            <a:bodyPr>
              <a:spAutoFit/>
            </a:bodyPr>
            <a:lstStyle/>
            <a:p>
              <a:pPr algn="ctr">
                <a:spcBef>
                  <a:spcPct val="50000"/>
                </a:spcBef>
                <a:buFont typeface="Arial" pitchFamily="34" charset="0"/>
                <a:buNone/>
              </a:pPr>
              <a:r>
                <a:rPr lang="en-US" altLang="zh-CN" sz="2000" i="1" dirty="0">
                  <a:solidFill>
                    <a:schemeClr val="bg1"/>
                  </a:solidFill>
                  <a:latin typeface="Century Gothic" pitchFamily="34" charset="0"/>
                  <a:ea typeface="幼圆" pitchFamily="49" charset="-122"/>
                  <a:cs typeface="Arial" pitchFamily="34" charset="0"/>
                </a:rPr>
                <a:t>4</a:t>
              </a:r>
            </a:p>
          </p:txBody>
        </p:sp>
      </p:grpSp>
      <p:grpSp>
        <p:nvGrpSpPr>
          <p:cNvPr id="260" name="组合 259"/>
          <p:cNvGrpSpPr/>
          <p:nvPr/>
        </p:nvGrpSpPr>
        <p:grpSpPr>
          <a:xfrm>
            <a:off x="1691680" y="3363838"/>
            <a:ext cx="5832053" cy="415764"/>
            <a:chOff x="1691680" y="3363838"/>
            <a:chExt cx="5832053" cy="415764"/>
          </a:xfrm>
        </p:grpSpPr>
        <p:sp>
          <p:nvSpPr>
            <p:cNvPr id="261" name="AutoShape 5"/>
            <p:cNvSpPr>
              <a:spLocks noChangeArrowheads="1"/>
            </p:cNvSpPr>
            <p:nvPr/>
          </p:nvSpPr>
          <p:spPr bwMode="auto">
            <a:xfrm>
              <a:off x="1691680" y="3408563"/>
              <a:ext cx="5832053" cy="310838"/>
            </a:xfrm>
            <a:prstGeom prst="roundRect">
              <a:avLst>
                <a:gd name="adj" fmla="val 42329"/>
              </a:avLst>
            </a:prstGeom>
            <a:solidFill>
              <a:srgbClr val="F2F2F2"/>
            </a:solidFill>
            <a:ln w="1905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buFont typeface="Arial" pitchFamily="34" charset="0"/>
                <a:buNone/>
                <a:defRPr/>
              </a:pPr>
              <a:endParaRPr lang="zh-CN" altLang="zh-CN">
                <a:latin typeface="+mn-lt"/>
                <a:ea typeface="+mn-ea"/>
              </a:endParaRPr>
            </a:p>
          </p:txBody>
        </p:sp>
        <p:grpSp>
          <p:nvGrpSpPr>
            <p:cNvPr id="262" name="Group 56"/>
            <p:cNvGrpSpPr>
              <a:grpSpLocks/>
            </p:cNvGrpSpPr>
            <p:nvPr/>
          </p:nvGrpSpPr>
          <p:grpSpPr bwMode="auto">
            <a:xfrm>
              <a:off x="1750794" y="3363838"/>
              <a:ext cx="714033" cy="390226"/>
              <a:chOff x="0" y="0"/>
              <a:chExt cx="1354" cy="1031"/>
            </a:xfrm>
          </p:grpSpPr>
          <p:sp>
            <p:nvSpPr>
              <p:cNvPr id="265" name="Oval 53"/>
              <p:cNvSpPr>
                <a:spLocks noChangeArrowheads="1"/>
              </p:cNvSpPr>
              <p:nvPr/>
            </p:nvSpPr>
            <p:spPr bwMode="auto">
              <a:xfrm>
                <a:off x="103" y="0"/>
                <a:ext cx="1024" cy="1031"/>
              </a:xfrm>
              <a:prstGeom prst="ellipse">
                <a:avLst/>
              </a:prstGeom>
              <a:solidFill>
                <a:schemeClr val="accent2"/>
              </a:solidFill>
              <a:ln w="38100">
                <a:solidFill>
                  <a:srgbClr val="EAEAEA"/>
                </a:solidFill>
                <a:round/>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nvGrpSpPr>
              <p:cNvPr id="266" name="Group 58"/>
              <p:cNvGrpSpPr>
                <a:grpSpLocks/>
              </p:cNvGrpSpPr>
              <p:nvPr/>
            </p:nvGrpSpPr>
            <p:grpSpPr bwMode="auto">
              <a:xfrm rot="10082854">
                <a:off x="-2" y="746"/>
                <a:ext cx="931" cy="229"/>
                <a:chOff x="0" y="0"/>
                <a:chExt cx="962" cy="234"/>
              </a:xfrm>
            </p:grpSpPr>
            <p:grpSp>
              <p:nvGrpSpPr>
                <p:cNvPr id="290" name="Group 59"/>
                <p:cNvGrpSpPr>
                  <a:grpSpLocks/>
                </p:cNvGrpSpPr>
                <p:nvPr/>
              </p:nvGrpSpPr>
              <p:grpSpPr bwMode="auto">
                <a:xfrm rot="-9970459" flipH="1" flipV="1">
                  <a:off x="0" y="0"/>
                  <a:ext cx="962" cy="234"/>
                  <a:chOff x="0" y="0"/>
                  <a:chExt cx="898" cy="236"/>
                </a:xfrm>
              </p:grpSpPr>
              <p:grpSp>
                <p:nvGrpSpPr>
                  <p:cNvPr id="302" name="Group 60"/>
                  <p:cNvGrpSpPr>
                    <a:grpSpLocks/>
                  </p:cNvGrpSpPr>
                  <p:nvPr/>
                </p:nvGrpSpPr>
                <p:grpSpPr bwMode="auto">
                  <a:xfrm>
                    <a:off x="0" y="0"/>
                    <a:ext cx="742" cy="186"/>
                    <a:chOff x="0" y="0"/>
                    <a:chExt cx="1118" cy="279"/>
                  </a:xfrm>
                </p:grpSpPr>
                <p:sp>
                  <p:nvSpPr>
                    <p:cNvPr id="308" name="AutoShape 57"/>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09" name="AutoShape 58"/>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10" name="AutoShape 59"/>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11" name="AutoShape 60"/>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303" name="Group 65"/>
                  <p:cNvGrpSpPr>
                    <a:grpSpLocks/>
                  </p:cNvGrpSpPr>
                  <p:nvPr/>
                </p:nvGrpSpPr>
                <p:grpSpPr bwMode="auto">
                  <a:xfrm rot="1353540">
                    <a:off x="156" y="50"/>
                    <a:ext cx="742" cy="186"/>
                    <a:chOff x="0" y="0"/>
                    <a:chExt cx="1118" cy="279"/>
                  </a:xfrm>
                </p:grpSpPr>
                <p:sp>
                  <p:nvSpPr>
                    <p:cNvPr id="304" name="AutoShape 62"/>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05" name="AutoShape 63"/>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06" name="AutoShape 64"/>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07" name="AutoShape 65"/>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291" name="Group 70"/>
                <p:cNvGrpSpPr>
                  <a:grpSpLocks/>
                </p:cNvGrpSpPr>
                <p:nvPr/>
              </p:nvGrpSpPr>
              <p:grpSpPr bwMode="auto">
                <a:xfrm rot="-9970459" flipH="1" flipV="1">
                  <a:off x="83" y="26"/>
                  <a:ext cx="788" cy="191"/>
                  <a:chOff x="0" y="0"/>
                  <a:chExt cx="898" cy="236"/>
                </a:xfrm>
              </p:grpSpPr>
              <p:grpSp>
                <p:nvGrpSpPr>
                  <p:cNvPr id="292" name="Group 71"/>
                  <p:cNvGrpSpPr>
                    <a:grpSpLocks/>
                  </p:cNvGrpSpPr>
                  <p:nvPr/>
                </p:nvGrpSpPr>
                <p:grpSpPr bwMode="auto">
                  <a:xfrm>
                    <a:off x="0" y="0"/>
                    <a:ext cx="742" cy="186"/>
                    <a:chOff x="0" y="0"/>
                    <a:chExt cx="1118" cy="279"/>
                  </a:xfrm>
                </p:grpSpPr>
                <p:sp>
                  <p:nvSpPr>
                    <p:cNvPr id="298" name="AutoShape 68"/>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99" name="AutoShape 69"/>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00" name="AutoShape 70"/>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01" name="AutoShape 71"/>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293" name="Group 76"/>
                  <p:cNvGrpSpPr>
                    <a:grpSpLocks/>
                  </p:cNvGrpSpPr>
                  <p:nvPr/>
                </p:nvGrpSpPr>
                <p:grpSpPr bwMode="auto">
                  <a:xfrm rot="1353540">
                    <a:off x="156" y="50"/>
                    <a:ext cx="742" cy="186"/>
                    <a:chOff x="0" y="0"/>
                    <a:chExt cx="1118" cy="279"/>
                  </a:xfrm>
                </p:grpSpPr>
                <p:sp>
                  <p:nvSpPr>
                    <p:cNvPr id="294" name="AutoShape 73"/>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95" name="AutoShape 74"/>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96" name="AutoShape 75"/>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97" name="AutoShape 76"/>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nvGrpSpPr>
              <p:cNvPr id="267" name="Group 81"/>
              <p:cNvGrpSpPr>
                <a:grpSpLocks/>
              </p:cNvGrpSpPr>
              <p:nvPr/>
            </p:nvGrpSpPr>
            <p:grpSpPr bwMode="auto">
              <a:xfrm rot="344040">
                <a:off x="418" y="124"/>
                <a:ext cx="933" cy="229"/>
                <a:chOff x="0" y="0"/>
                <a:chExt cx="962" cy="234"/>
              </a:xfrm>
            </p:grpSpPr>
            <p:grpSp>
              <p:nvGrpSpPr>
                <p:cNvPr id="268" name="Group 82"/>
                <p:cNvGrpSpPr>
                  <a:grpSpLocks/>
                </p:cNvGrpSpPr>
                <p:nvPr/>
              </p:nvGrpSpPr>
              <p:grpSpPr bwMode="auto">
                <a:xfrm rot="-9970459" flipH="1" flipV="1">
                  <a:off x="0" y="0"/>
                  <a:ext cx="962" cy="234"/>
                  <a:chOff x="0" y="0"/>
                  <a:chExt cx="898" cy="236"/>
                </a:xfrm>
              </p:grpSpPr>
              <p:grpSp>
                <p:nvGrpSpPr>
                  <p:cNvPr id="280" name="Group 83"/>
                  <p:cNvGrpSpPr>
                    <a:grpSpLocks/>
                  </p:cNvGrpSpPr>
                  <p:nvPr/>
                </p:nvGrpSpPr>
                <p:grpSpPr bwMode="auto">
                  <a:xfrm>
                    <a:off x="0" y="0"/>
                    <a:ext cx="742" cy="186"/>
                    <a:chOff x="0" y="0"/>
                    <a:chExt cx="1118" cy="279"/>
                  </a:xfrm>
                </p:grpSpPr>
                <p:sp>
                  <p:nvSpPr>
                    <p:cNvPr id="286" name="AutoShape 80"/>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87" name="AutoShape 81"/>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88" name="AutoShape 82"/>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89" name="AutoShape 83"/>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281" name="Group 88"/>
                  <p:cNvGrpSpPr>
                    <a:grpSpLocks/>
                  </p:cNvGrpSpPr>
                  <p:nvPr/>
                </p:nvGrpSpPr>
                <p:grpSpPr bwMode="auto">
                  <a:xfrm rot="1353540">
                    <a:off x="156" y="50"/>
                    <a:ext cx="742" cy="186"/>
                    <a:chOff x="0" y="0"/>
                    <a:chExt cx="1118" cy="279"/>
                  </a:xfrm>
                </p:grpSpPr>
                <p:sp>
                  <p:nvSpPr>
                    <p:cNvPr id="282" name="AutoShape 85"/>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83" name="AutoShape 86"/>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84" name="AutoShape 87"/>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85" name="AutoShape 88"/>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269" name="Group 93"/>
                <p:cNvGrpSpPr>
                  <a:grpSpLocks/>
                </p:cNvGrpSpPr>
                <p:nvPr/>
              </p:nvGrpSpPr>
              <p:grpSpPr bwMode="auto">
                <a:xfrm rot="-9970459" flipH="1" flipV="1">
                  <a:off x="83" y="26"/>
                  <a:ext cx="788" cy="191"/>
                  <a:chOff x="0" y="0"/>
                  <a:chExt cx="898" cy="236"/>
                </a:xfrm>
              </p:grpSpPr>
              <p:grpSp>
                <p:nvGrpSpPr>
                  <p:cNvPr id="270" name="Group 94"/>
                  <p:cNvGrpSpPr>
                    <a:grpSpLocks/>
                  </p:cNvGrpSpPr>
                  <p:nvPr/>
                </p:nvGrpSpPr>
                <p:grpSpPr bwMode="auto">
                  <a:xfrm>
                    <a:off x="0" y="0"/>
                    <a:ext cx="742" cy="186"/>
                    <a:chOff x="0" y="0"/>
                    <a:chExt cx="1118" cy="279"/>
                  </a:xfrm>
                </p:grpSpPr>
                <p:sp>
                  <p:nvSpPr>
                    <p:cNvPr id="276" name="AutoShape 91"/>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77" name="AutoShape 92"/>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78" name="AutoShape 93"/>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79" name="AutoShape 94"/>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271" name="Group 99"/>
                  <p:cNvGrpSpPr>
                    <a:grpSpLocks/>
                  </p:cNvGrpSpPr>
                  <p:nvPr/>
                </p:nvGrpSpPr>
                <p:grpSpPr bwMode="auto">
                  <a:xfrm rot="1353540">
                    <a:off x="156" y="50"/>
                    <a:ext cx="742" cy="186"/>
                    <a:chOff x="0" y="0"/>
                    <a:chExt cx="1118" cy="279"/>
                  </a:xfrm>
                </p:grpSpPr>
                <p:sp>
                  <p:nvSpPr>
                    <p:cNvPr id="272" name="AutoShape 96"/>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73" name="AutoShape 97"/>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74" name="AutoShape 98"/>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275" name="AutoShape 99"/>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sp>
          <p:nvSpPr>
            <p:cNvPr id="263" name="Text Box 23">
              <a:hlinkClick r:id="" action="ppaction://noaction"/>
            </p:cNvPr>
            <p:cNvSpPr txBox="1">
              <a:spLocks noChangeArrowheads="1"/>
            </p:cNvSpPr>
            <p:nvPr/>
          </p:nvSpPr>
          <p:spPr bwMode="auto">
            <a:xfrm>
              <a:off x="2438382" y="3425335"/>
              <a:ext cx="4900232" cy="307777"/>
            </a:xfrm>
            <a:prstGeom prst="rect">
              <a:avLst/>
            </a:prstGeom>
            <a:noFill/>
            <a:ln w="9525">
              <a:noFill/>
              <a:miter lim="800000"/>
              <a:headEnd/>
              <a:tailEnd/>
            </a:ln>
          </p:spPr>
          <p:txBody>
            <a:bodyPr>
              <a:spAutoFit/>
            </a:bodyPr>
            <a:lstStyle/>
            <a:p>
              <a:r>
                <a:rPr lang="zh-CN" altLang="en-US" sz="1400" dirty="0" smtClean="0">
                  <a:latin typeface="黑体" panose="02010609060101010101" pitchFamily="49" charset="-122"/>
                  <a:ea typeface="黑体" panose="02010609060101010101" pitchFamily="49" charset="-122"/>
                </a:rPr>
                <a:t>体会</a:t>
              </a:r>
              <a:endParaRPr lang="zh-CN" altLang="en-US" sz="1400" dirty="0">
                <a:latin typeface="黑体" panose="02010609060101010101" pitchFamily="49" charset="-122"/>
                <a:ea typeface="黑体" panose="02010609060101010101" pitchFamily="49" charset="-122"/>
              </a:endParaRPr>
            </a:p>
          </p:txBody>
        </p:sp>
        <p:sp>
          <p:nvSpPr>
            <p:cNvPr id="264" name="Text Box 14"/>
            <p:cNvSpPr txBox="1">
              <a:spLocks noChangeArrowheads="1"/>
            </p:cNvSpPr>
            <p:nvPr/>
          </p:nvSpPr>
          <p:spPr bwMode="auto">
            <a:xfrm>
              <a:off x="1900134" y="3379492"/>
              <a:ext cx="339127" cy="400110"/>
            </a:xfrm>
            <a:prstGeom prst="rect">
              <a:avLst/>
            </a:prstGeom>
            <a:noFill/>
            <a:ln w="9525">
              <a:noFill/>
              <a:miter lim="800000"/>
              <a:headEnd/>
              <a:tailEnd/>
            </a:ln>
          </p:spPr>
          <p:txBody>
            <a:bodyPr>
              <a:spAutoFit/>
            </a:bodyPr>
            <a:lstStyle/>
            <a:p>
              <a:pPr algn="ctr">
                <a:spcBef>
                  <a:spcPct val="50000"/>
                </a:spcBef>
                <a:buFont typeface="Arial" pitchFamily="34" charset="0"/>
                <a:buNone/>
              </a:pPr>
              <a:r>
                <a:rPr lang="en-US" altLang="zh-CN" sz="2000" i="1" dirty="0" smtClean="0">
                  <a:solidFill>
                    <a:schemeClr val="bg1"/>
                  </a:solidFill>
                  <a:latin typeface="Century Gothic" pitchFamily="34" charset="0"/>
                  <a:ea typeface="幼圆" pitchFamily="49" charset="-122"/>
                  <a:cs typeface="Arial" pitchFamily="34" charset="0"/>
                </a:rPr>
                <a:t>5</a:t>
              </a:r>
              <a:endParaRPr lang="en-US" altLang="zh-CN" sz="2000" i="1" dirty="0">
                <a:solidFill>
                  <a:schemeClr val="bg1"/>
                </a:solidFill>
                <a:latin typeface="Century Gothic" pitchFamily="34" charset="0"/>
                <a:ea typeface="幼圆" pitchFamily="49" charset="-122"/>
                <a:cs typeface="Arial" pitchFamily="34" charset="0"/>
              </a:endParaRPr>
            </a:p>
          </p:txBody>
        </p:sp>
      </p:grpSp>
      <p:grpSp>
        <p:nvGrpSpPr>
          <p:cNvPr id="312" name="组合 311"/>
          <p:cNvGrpSpPr/>
          <p:nvPr/>
        </p:nvGrpSpPr>
        <p:grpSpPr>
          <a:xfrm>
            <a:off x="1692275" y="3897417"/>
            <a:ext cx="5832053" cy="419348"/>
            <a:chOff x="1692275" y="3897417"/>
            <a:chExt cx="5832053" cy="419348"/>
          </a:xfrm>
        </p:grpSpPr>
        <p:sp>
          <p:nvSpPr>
            <p:cNvPr id="313" name="AutoShape 5"/>
            <p:cNvSpPr>
              <a:spLocks noChangeArrowheads="1"/>
            </p:cNvSpPr>
            <p:nvPr/>
          </p:nvSpPr>
          <p:spPr bwMode="auto">
            <a:xfrm>
              <a:off x="1692275" y="3946845"/>
              <a:ext cx="5832053" cy="310838"/>
            </a:xfrm>
            <a:prstGeom prst="roundRect">
              <a:avLst>
                <a:gd name="adj" fmla="val 42329"/>
              </a:avLst>
            </a:prstGeom>
            <a:solidFill>
              <a:srgbClr val="F2F2F2"/>
            </a:solidFill>
            <a:ln w="1905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auto">
                <a:spcBef>
                  <a:spcPts val="0"/>
                </a:spcBef>
                <a:spcAft>
                  <a:spcPts val="0"/>
                </a:spcAft>
                <a:buFont typeface="Arial" pitchFamily="34" charset="0"/>
                <a:buNone/>
                <a:defRPr/>
              </a:pPr>
              <a:endParaRPr lang="zh-CN" altLang="zh-CN">
                <a:latin typeface="+mn-lt"/>
                <a:ea typeface="+mn-ea"/>
              </a:endParaRPr>
            </a:p>
          </p:txBody>
        </p:sp>
        <p:sp>
          <p:nvSpPr>
            <p:cNvPr id="314" name="Text Box 23">
              <a:hlinkClick r:id="" action="ppaction://noaction"/>
            </p:cNvPr>
            <p:cNvSpPr txBox="1">
              <a:spLocks noChangeArrowheads="1"/>
            </p:cNvSpPr>
            <p:nvPr/>
          </p:nvSpPr>
          <p:spPr bwMode="auto">
            <a:xfrm>
              <a:off x="2438977" y="3965852"/>
              <a:ext cx="4900232" cy="307777"/>
            </a:xfrm>
            <a:prstGeom prst="rect">
              <a:avLst/>
            </a:prstGeom>
            <a:noFill/>
            <a:ln w="9525">
              <a:noFill/>
              <a:miter lim="800000"/>
              <a:headEnd/>
              <a:tailEnd/>
            </a:ln>
          </p:spPr>
          <p:txBody>
            <a:bodyPr>
              <a:spAutoFit/>
            </a:bodyPr>
            <a:lstStyle/>
            <a:p>
              <a:r>
                <a:rPr lang="zh-CN" altLang="en-US" sz="1400" dirty="0" smtClean="0">
                  <a:latin typeface="黑体" panose="02010609060101010101" pitchFamily="49" charset="-122"/>
                  <a:ea typeface="黑体" panose="02010609060101010101" pitchFamily="49" charset="-122"/>
                </a:rPr>
                <a:t>结束</a:t>
              </a:r>
              <a:endParaRPr lang="zh-CN" altLang="en-US" sz="1400" dirty="0">
                <a:latin typeface="黑体" panose="02010609060101010101" pitchFamily="49" charset="-122"/>
                <a:ea typeface="黑体" panose="02010609060101010101" pitchFamily="49" charset="-122"/>
              </a:endParaRPr>
            </a:p>
          </p:txBody>
        </p:sp>
        <p:grpSp>
          <p:nvGrpSpPr>
            <p:cNvPr id="315" name="Group 176"/>
            <p:cNvGrpSpPr>
              <a:grpSpLocks/>
            </p:cNvGrpSpPr>
            <p:nvPr/>
          </p:nvGrpSpPr>
          <p:grpSpPr bwMode="auto">
            <a:xfrm>
              <a:off x="1738944" y="3897417"/>
              <a:ext cx="738923" cy="402525"/>
              <a:chOff x="0" y="0"/>
              <a:chExt cx="1358" cy="1030"/>
            </a:xfrm>
          </p:grpSpPr>
          <p:sp>
            <p:nvSpPr>
              <p:cNvPr id="317" name="Oval 173"/>
              <p:cNvSpPr>
                <a:spLocks noChangeArrowheads="1"/>
              </p:cNvSpPr>
              <p:nvPr/>
            </p:nvSpPr>
            <p:spPr bwMode="auto">
              <a:xfrm>
                <a:off x="117" y="0"/>
                <a:ext cx="1022" cy="1030"/>
              </a:xfrm>
              <a:prstGeom prst="ellipse">
                <a:avLst/>
              </a:prstGeom>
              <a:solidFill>
                <a:schemeClr val="accent1"/>
              </a:solidFill>
              <a:ln w="38100">
                <a:solidFill>
                  <a:srgbClr val="EAEAEA"/>
                </a:solidFill>
                <a:round/>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nvGrpSpPr>
              <p:cNvPr id="318" name="Group 178"/>
              <p:cNvGrpSpPr>
                <a:grpSpLocks/>
              </p:cNvGrpSpPr>
              <p:nvPr/>
            </p:nvGrpSpPr>
            <p:grpSpPr bwMode="auto">
              <a:xfrm rot="10082854">
                <a:off x="-3" y="743"/>
                <a:ext cx="933" cy="228"/>
                <a:chOff x="0" y="0"/>
                <a:chExt cx="962" cy="234"/>
              </a:xfrm>
            </p:grpSpPr>
            <p:grpSp>
              <p:nvGrpSpPr>
                <p:cNvPr id="366" name="Group 179"/>
                <p:cNvGrpSpPr>
                  <a:grpSpLocks/>
                </p:cNvGrpSpPr>
                <p:nvPr/>
              </p:nvGrpSpPr>
              <p:grpSpPr bwMode="auto">
                <a:xfrm rot="-9970459" flipH="1" flipV="1">
                  <a:off x="0" y="0"/>
                  <a:ext cx="962" cy="234"/>
                  <a:chOff x="0" y="0"/>
                  <a:chExt cx="898" cy="236"/>
                </a:xfrm>
              </p:grpSpPr>
              <p:grpSp>
                <p:nvGrpSpPr>
                  <p:cNvPr id="378" name="Group 180"/>
                  <p:cNvGrpSpPr>
                    <a:grpSpLocks/>
                  </p:cNvGrpSpPr>
                  <p:nvPr/>
                </p:nvGrpSpPr>
                <p:grpSpPr bwMode="auto">
                  <a:xfrm>
                    <a:off x="0" y="0"/>
                    <a:ext cx="742" cy="186"/>
                    <a:chOff x="0" y="0"/>
                    <a:chExt cx="1118" cy="279"/>
                  </a:xfrm>
                </p:grpSpPr>
                <p:sp>
                  <p:nvSpPr>
                    <p:cNvPr id="384" name="AutoShape 177"/>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85" name="AutoShape 178"/>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86" name="AutoShape 179"/>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87" name="AutoShape 180"/>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379" name="Group 185"/>
                  <p:cNvGrpSpPr>
                    <a:grpSpLocks/>
                  </p:cNvGrpSpPr>
                  <p:nvPr/>
                </p:nvGrpSpPr>
                <p:grpSpPr bwMode="auto">
                  <a:xfrm rot="1353540">
                    <a:off x="156" y="50"/>
                    <a:ext cx="742" cy="186"/>
                    <a:chOff x="0" y="0"/>
                    <a:chExt cx="1118" cy="279"/>
                  </a:xfrm>
                </p:grpSpPr>
                <p:sp>
                  <p:nvSpPr>
                    <p:cNvPr id="380" name="AutoShape 182"/>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81" name="AutoShape 183"/>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82" name="AutoShape 184"/>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83" name="AutoShape 185"/>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367" name="Group 190"/>
                <p:cNvGrpSpPr>
                  <a:grpSpLocks/>
                </p:cNvGrpSpPr>
                <p:nvPr/>
              </p:nvGrpSpPr>
              <p:grpSpPr bwMode="auto">
                <a:xfrm rot="-9970459" flipH="1" flipV="1">
                  <a:off x="83" y="26"/>
                  <a:ext cx="788" cy="191"/>
                  <a:chOff x="0" y="0"/>
                  <a:chExt cx="898" cy="236"/>
                </a:xfrm>
              </p:grpSpPr>
              <p:grpSp>
                <p:nvGrpSpPr>
                  <p:cNvPr id="368" name="Group 191"/>
                  <p:cNvGrpSpPr>
                    <a:grpSpLocks/>
                  </p:cNvGrpSpPr>
                  <p:nvPr/>
                </p:nvGrpSpPr>
                <p:grpSpPr bwMode="auto">
                  <a:xfrm>
                    <a:off x="0" y="0"/>
                    <a:ext cx="742" cy="186"/>
                    <a:chOff x="0" y="0"/>
                    <a:chExt cx="1118" cy="279"/>
                  </a:xfrm>
                </p:grpSpPr>
                <p:sp>
                  <p:nvSpPr>
                    <p:cNvPr id="374" name="AutoShape 188"/>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75" name="AutoShape 189"/>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76" name="AutoShape 190"/>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77" name="AutoShape 191"/>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369" name="Group 196"/>
                  <p:cNvGrpSpPr>
                    <a:grpSpLocks/>
                  </p:cNvGrpSpPr>
                  <p:nvPr/>
                </p:nvGrpSpPr>
                <p:grpSpPr bwMode="auto">
                  <a:xfrm rot="1353540">
                    <a:off x="156" y="50"/>
                    <a:ext cx="742" cy="186"/>
                    <a:chOff x="0" y="0"/>
                    <a:chExt cx="1118" cy="279"/>
                  </a:xfrm>
                </p:grpSpPr>
                <p:sp>
                  <p:nvSpPr>
                    <p:cNvPr id="370" name="AutoShape 193"/>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71" name="AutoShape 194"/>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72" name="AutoShape 195"/>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73" name="AutoShape 196"/>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nvGrpSpPr>
              <p:cNvPr id="319" name="Group 201"/>
              <p:cNvGrpSpPr>
                <a:grpSpLocks/>
              </p:cNvGrpSpPr>
              <p:nvPr/>
            </p:nvGrpSpPr>
            <p:grpSpPr bwMode="auto">
              <a:xfrm rot="-232145">
                <a:off x="380" y="64"/>
                <a:ext cx="961" cy="247"/>
                <a:chOff x="0" y="0"/>
                <a:chExt cx="992" cy="258"/>
              </a:xfrm>
            </p:grpSpPr>
            <p:grpSp>
              <p:nvGrpSpPr>
                <p:cNvPr id="320" name="Group 202"/>
                <p:cNvGrpSpPr>
                  <a:grpSpLocks/>
                </p:cNvGrpSpPr>
                <p:nvPr/>
              </p:nvGrpSpPr>
              <p:grpSpPr bwMode="auto">
                <a:xfrm rot="513316">
                  <a:off x="0" y="0"/>
                  <a:ext cx="962" cy="234"/>
                  <a:chOff x="0" y="0"/>
                  <a:chExt cx="962" cy="234"/>
                </a:xfrm>
              </p:grpSpPr>
              <p:grpSp>
                <p:nvGrpSpPr>
                  <p:cNvPr id="344" name="Group 203"/>
                  <p:cNvGrpSpPr>
                    <a:grpSpLocks/>
                  </p:cNvGrpSpPr>
                  <p:nvPr/>
                </p:nvGrpSpPr>
                <p:grpSpPr bwMode="auto">
                  <a:xfrm rot="-9970459" flipH="1" flipV="1">
                    <a:off x="0" y="0"/>
                    <a:ext cx="962" cy="234"/>
                    <a:chOff x="0" y="0"/>
                    <a:chExt cx="898" cy="236"/>
                  </a:xfrm>
                </p:grpSpPr>
                <p:grpSp>
                  <p:nvGrpSpPr>
                    <p:cNvPr id="356" name="Group 204"/>
                    <p:cNvGrpSpPr>
                      <a:grpSpLocks/>
                    </p:cNvGrpSpPr>
                    <p:nvPr/>
                  </p:nvGrpSpPr>
                  <p:grpSpPr bwMode="auto">
                    <a:xfrm>
                      <a:off x="0" y="0"/>
                      <a:ext cx="742" cy="186"/>
                      <a:chOff x="0" y="0"/>
                      <a:chExt cx="1118" cy="279"/>
                    </a:xfrm>
                  </p:grpSpPr>
                  <p:sp>
                    <p:nvSpPr>
                      <p:cNvPr id="362" name="AutoShape 201"/>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63" name="AutoShape 202"/>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64" name="AutoShape 203"/>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65" name="AutoShape 204"/>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357" name="Group 209"/>
                    <p:cNvGrpSpPr>
                      <a:grpSpLocks/>
                    </p:cNvGrpSpPr>
                    <p:nvPr/>
                  </p:nvGrpSpPr>
                  <p:grpSpPr bwMode="auto">
                    <a:xfrm rot="1353540">
                      <a:off x="156" y="50"/>
                      <a:ext cx="742" cy="186"/>
                      <a:chOff x="0" y="0"/>
                      <a:chExt cx="1118" cy="279"/>
                    </a:xfrm>
                  </p:grpSpPr>
                  <p:sp>
                    <p:nvSpPr>
                      <p:cNvPr id="358" name="AutoShape 206"/>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59" name="AutoShape 207"/>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60" name="AutoShape 208"/>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61" name="AutoShape 209"/>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345" name="Group 214"/>
                  <p:cNvGrpSpPr>
                    <a:grpSpLocks/>
                  </p:cNvGrpSpPr>
                  <p:nvPr/>
                </p:nvGrpSpPr>
                <p:grpSpPr bwMode="auto">
                  <a:xfrm rot="-9970459" flipH="1" flipV="1">
                    <a:off x="83" y="26"/>
                    <a:ext cx="788" cy="191"/>
                    <a:chOff x="0" y="0"/>
                    <a:chExt cx="898" cy="236"/>
                  </a:xfrm>
                </p:grpSpPr>
                <p:grpSp>
                  <p:nvGrpSpPr>
                    <p:cNvPr id="346" name="Group 215"/>
                    <p:cNvGrpSpPr>
                      <a:grpSpLocks/>
                    </p:cNvGrpSpPr>
                    <p:nvPr/>
                  </p:nvGrpSpPr>
                  <p:grpSpPr bwMode="auto">
                    <a:xfrm>
                      <a:off x="0" y="0"/>
                      <a:ext cx="742" cy="186"/>
                      <a:chOff x="0" y="0"/>
                      <a:chExt cx="1118" cy="279"/>
                    </a:xfrm>
                  </p:grpSpPr>
                  <p:sp>
                    <p:nvSpPr>
                      <p:cNvPr id="352" name="AutoShape 212"/>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53" name="AutoShape 213"/>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54" name="AutoShape 214"/>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55" name="AutoShape 215"/>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347" name="Group 220"/>
                    <p:cNvGrpSpPr>
                      <a:grpSpLocks/>
                    </p:cNvGrpSpPr>
                    <p:nvPr/>
                  </p:nvGrpSpPr>
                  <p:grpSpPr bwMode="auto">
                    <a:xfrm rot="1353540">
                      <a:off x="156" y="50"/>
                      <a:ext cx="742" cy="186"/>
                      <a:chOff x="0" y="0"/>
                      <a:chExt cx="1118" cy="279"/>
                    </a:xfrm>
                  </p:grpSpPr>
                  <p:sp>
                    <p:nvSpPr>
                      <p:cNvPr id="348" name="AutoShape 217"/>
                      <p:cNvSpPr>
                        <a:spLocks noChangeArrowheads="1"/>
                      </p:cNvSpPr>
                      <p:nvPr/>
                    </p:nvSpPr>
                    <p:spPr bwMode="auto">
                      <a:xfrm rot="5263130">
                        <a:off x="293" y="-294"/>
                        <a:ext cx="227" cy="816"/>
                      </a:xfrm>
                      <a:prstGeom prst="moon">
                        <a:avLst>
                          <a:gd name="adj" fmla="val 49773"/>
                        </a:avLst>
                      </a:prstGeom>
                      <a:solidFill>
                        <a:srgbClr val="FFFFFF">
                          <a:alpha val="3922"/>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49" name="AutoShape 218"/>
                      <p:cNvSpPr>
                        <a:spLocks noChangeArrowheads="1"/>
                      </p:cNvSpPr>
                      <p:nvPr/>
                    </p:nvSpPr>
                    <p:spPr bwMode="auto">
                      <a:xfrm rot="6078281">
                        <a:off x="429" y="-294"/>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50" name="AutoShape 219"/>
                      <p:cNvSpPr>
                        <a:spLocks noChangeArrowheads="1"/>
                      </p:cNvSpPr>
                      <p:nvPr/>
                    </p:nvSpPr>
                    <p:spPr bwMode="auto">
                      <a:xfrm rot="6373927">
                        <a:off x="505" y="-27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51" name="AutoShape 220"/>
                      <p:cNvSpPr>
                        <a:spLocks noChangeArrowheads="1"/>
                      </p:cNvSpPr>
                      <p:nvPr/>
                    </p:nvSpPr>
                    <p:spPr bwMode="auto">
                      <a:xfrm rot="6906312">
                        <a:off x="595" y="-242"/>
                        <a:ext cx="227" cy="816"/>
                      </a:xfrm>
                      <a:prstGeom prst="moon">
                        <a:avLst>
                          <a:gd name="adj" fmla="val 49773"/>
                        </a:avLst>
                      </a:prstGeom>
                      <a:solidFill>
                        <a:srgbClr val="FFFFFF">
                          <a:alpha val="3922"/>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nvGrpSpPr>
                <p:cNvPr id="321" name="Group 225"/>
                <p:cNvGrpSpPr>
                  <a:grpSpLocks/>
                </p:cNvGrpSpPr>
                <p:nvPr/>
              </p:nvGrpSpPr>
              <p:grpSpPr bwMode="auto">
                <a:xfrm rot="513316">
                  <a:off x="30" y="24"/>
                  <a:ext cx="962" cy="234"/>
                  <a:chOff x="0" y="0"/>
                  <a:chExt cx="962" cy="234"/>
                </a:xfrm>
              </p:grpSpPr>
              <p:grpSp>
                <p:nvGrpSpPr>
                  <p:cNvPr id="322" name="Group 226"/>
                  <p:cNvGrpSpPr>
                    <a:grpSpLocks/>
                  </p:cNvGrpSpPr>
                  <p:nvPr/>
                </p:nvGrpSpPr>
                <p:grpSpPr bwMode="auto">
                  <a:xfrm rot="-9970459" flipH="1" flipV="1">
                    <a:off x="0" y="0"/>
                    <a:ext cx="962" cy="234"/>
                    <a:chOff x="0" y="0"/>
                    <a:chExt cx="898" cy="236"/>
                  </a:xfrm>
                </p:grpSpPr>
                <p:grpSp>
                  <p:nvGrpSpPr>
                    <p:cNvPr id="334" name="Group 227"/>
                    <p:cNvGrpSpPr>
                      <a:grpSpLocks/>
                    </p:cNvGrpSpPr>
                    <p:nvPr/>
                  </p:nvGrpSpPr>
                  <p:grpSpPr bwMode="auto">
                    <a:xfrm>
                      <a:off x="0" y="0"/>
                      <a:ext cx="742" cy="186"/>
                      <a:chOff x="0" y="0"/>
                      <a:chExt cx="1118" cy="279"/>
                    </a:xfrm>
                  </p:grpSpPr>
                  <p:sp>
                    <p:nvSpPr>
                      <p:cNvPr id="340" name="AutoShape 224"/>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41" name="AutoShape 225"/>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42" name="AutoShape 226"/>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43" name="AutoShape 227"/>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335" name="Group 232"/>
                    <p:cNvGrpSpPr>
                      <a:grpSpLocks/>
                    </p:cNvGrpSpPr>
                    <p:nvPr/>
                  </p:nvGrpSpPr>
                  <p:grpSpPr bwMode="auto">
                    <a:xfrm rot="1353540">
                      <a:off x="156" y="50"/>
                      <a:ext cx="742" cy="186"/>
                      <a:chOff x="0" y="0"/>
                      <a:chExt cx="1118" cy="279"/>
                    </a:xfrm>
                  </p:grpSpPr>
                  <p:sp>
                    <p:nvSpPr>
                      <p:cNvPr id="336" name="AutoShape 229"/>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37" name="AutoShape 230"/>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38" name="AutoShape 231"/>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39" name="AutoShape 232"/>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nvGrpSpPr>
                  <p:cNvPr id="323" name="Group 237"/>
                  <p:cNvGrpSpPr>
                    <a:grpSpLocks/>
                  </p:cNvGrpSpPr>
                  <p:nvPr/>
                </p:nvGrpSpPr>
                <p:grpSpPr bwMode="auto">
                  <a:xfrm rot="-9970459" flipH="1" flipV="1">
                    <a:off x="83" y="26"/>
                    <a:ext cx="788" cy="191"/>
                    <a:chOff x="0" y="0"/>
                    <a:chExt cx="898" cy="236"/>
                  </a:xfrm>
                </p:grpSpPr>
                <p:grpSp>
                  <p:nvGrpSpPr>
                    <p:cNvPr id="324" name="Group 238"/>
                    <p:cNvGrpSpPr>
                      <a:grpSpLocks/>
                    </p:cNvGrpSpPr>
                    <p:nvPr/>
                  </p:nvGrpSpPr>
                  <p:grpSpPr bwMode="auto">
                    <a:xfrm>
                      <a:off x="0" y="0"/>
                      <a:ext cx="742" cy="186"/>
                      <a:chOff x="0" y="0"/>
                      <a:chExt cx="1118" cy="279"/>
                    </a:xfrm>
                  </p:grpSpPr>
                  <p:sp>
                    <p:nvSpPr>
                      <p:cNvPr id="330" name="AutoShape 235"/>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31" name="AutoShape 236"/>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32" name="AutoShape 237"/>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33" name="AutoShape 238"/>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nvGrpSpPr>
                    <p:cNvPr id="325" name="Group 243"/>
                    <p:cNvGrpSpPr>
                      <a:grpSpLocks/>
                    </p:cNvGrpSpPr>
                    <p:nvPr/>
                  </p:nvGrpSpPr>
                  <p:grpSpPr bwMode="auto">
                    <a:xfrm rot="1353540">
                      <a:off x="156" y="50"/>
                      <a:ext cx="742" cy="186"/>
                      <a:chOff x="0" y="0"/>
                      <a:chExt cx="1118" cy="279"/>
                    </a:xfrm>
                  </p:grpSpPr>
                  <p:sp>
                    <p:nvSpPr>
                      <p:cNvPr id="326" name="AutoShape 240"/>
                      <p:cNvSpPr>
                        <a:spLocks noChangeArrowheads="1"/>
                      </p:cNvSpPr>
                      <p:nvPr/>
                    </p:nvSpPr>
                    <p:spPr bwMode="auto">
                      <a:xfrm rot="5263130">
                        <a:off x="293" y="-294"/>
                        <a:ext cx="227" cy="816"/>
                      </a:xfrm>
                      <a:prstGeom prst="moon">
                        <a:avLst>
                          <a:gd name="adj" fmla="val 49773"/>
                        </a:avLst>
                      </a:prstGeom>
                      <a:solidFill>
                        <a:srgbClr val="FFFFFF">
                          <a:alpha val="1961"/>
                        </a:srgbClr>
                      </a:solidFill>
                      <a:ln w="9525">
                        <a:noFill/>
                        <a:miter lim="800000"/>
                        <a:headEnd/>
                        <a:tailEnd/>
                      </a:ln>
                    </p:spPr>
                    <p:txBody>
                      <a:bodyPr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27" name="AutoShape 241"/>
                      <p:cNvSpPr>
                        <a:spLocks noChangeArrowheads="1"/>
                      </p:cNvSpPr>
                      <p:nvPr/>
                    </p:nvSpPr>
                    <p:spPr bwMode="auto">
                      <a:xfrm rot="6078281">
                        <a:off x="429" y="-294"/>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28" name="AutoShape 242"/>
                      <p:cNvSpPr>
                        <a:spLocks noChangeArrowheads="1"/>
                      </p:cNvSpPr>
                      <p:nvPr/>
                    </p:nvSpPr>
                    <p:spPr bwMode="auto">
                      <a:xfrm rot="6373927">
                        <a:off x="505" y="-27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sp>
                    <p:nvSpPr>
                      <p:cNvPr id="329" name="AutoShape 243"/>
                      <p:cNvSpPr>
                        <a:spLocks noChangeArrowheads="1"/>
                      </p:cNvSpPr>
                      <p:nvPr/>
                    </p:nvSpPr>
                    <p:spPr bwMode="auto">
                      <a:xfrm rot="6906312">
                        <a:off x="595" y="-242"/>
                        <a:ext cx="227" cy="816"/>
                      </a:xfrm>
                      <a:prstGeom prst="moon">
                        <a:avLst>
                          <a:gd name="adj" fmla="val 49773"/>
                        </a:avLst>
                      </a:prstGeom>
                      <a:solidFill>
                        <a:srgbClr val="FFFFFF">
                          <a:alpha val="1961"/>
                        </a:srgbClr>
                      </a:solidFill>
                      <a:ln w="9525">
                        <a:noFill/>
                        <a:miter lim="800000"/>
                        <a:headEnd/>
                        <a:tailEnd/>
                      </a:ln>
                    </p:spPr>
                    <p:txBody>
                      <a:bodyPr rot="10800000" wrap="none" anchor="ctr"/>
                      <a:lstStyle/>
                      <a:p>
                        <a:pPr algn="ctr">
                          <a:buFont typeface="Arial" pitchFamily="34" charset="0"/>
                          <a:buNone/>
                        </a:pPr>
                        <a:endParaRPr lang="zh-CN" altLang="zh-CN" sz="1600">
                          <a:latin typeface="Century Gothic" pitchFamily="34" charset="0"/>
                          <a:ea typeface="幼圆" pitchFamily="49" charset="-122"/>
                        </a:endParaRPr>
                      </a:p>
                    </p:txBody>
                  </p:sp>
                </p:grpSp>
              </p:grpSp>
            </p:grpSp>
          </p:grpSp>
        </p:grpSp>
        <p:sp>
          <p:nvSpPr>
            <p:cNvPr id="316" name="Text Box 10"/>
            <p:cNvSpPr txBox="1">
              <a:spLocks noChangeArrowheads="1"/>
            </p:cNvSpPr>
            <p:nvPr/>
          </p:nvSpPr>
          <p:spPr bwMode="auto">
            <a:xfrm>
              <a:off x="1903841" y="3916655"/>
              <a:ext cx="320460" cy="400110"/>
            </a:xfrm>
            <a:prstGeom prst="rect">
              <a:avLst/>
            </a:prstGeom>
            <a:noFill/>
            <a:ln w="9525">
              <a:noFill/>
              <a:miter lim="800000"/>
              <a:headEnd/>
              <a:tailEnd/>
            </a:ln>
          </p:spPr>
          <p:txBody>
            <a:bodyPr>
              <a:spAutoFit/>
            </a:bodyPr>
            <a:lstStyle/>
            <a:p>
              <a:pPr algn="ctr">
                <a:spcBef>
                  <a:spcPct val="50000"/>
                </a:spcBef>
                <a:buFont typeface="Arial" pitchFamily="34" charset="0"/>
                <a:buNone/>
              </a:pPr>
              <a:r>
                <a:rPr lang="en-US" altLang="zh-CN" sz="2000" i="1" dirty="0" smtClean="0">
                  <a:solidFill>
                    <a:schemeClr val="bg1"/>
                  </a:solidFill>
                  <a:latin typeface="Century Gothic" pitchFamily="34" charset="0"/>
                  <a:ea typeface="幼圆" pitchFamily="49" charset="-122"/>
                  <a:cs typeface="Arial" pitchFamily="34" charset="0"/>
                </a:rPr>
                <a:t>6</a:t>
              </a:r>
              <a:endParaRPr lang="en-US" altLang="zh-CN" sz="2000" i="1" dirty="0">
                <a:solidFill>
                  <a:schemeClr val="bg1"/>
                </a:solidFill>
                <a:latin typeface="Century Gothic" pitchFamily="34" charset="0"/>
                <a:ea typeface="幼圆" pitchFamily="49" charset="-122"/>
                <a:cs typeface="Arial"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展望</a:t>
            </a:r>
            <a:endParaRPr lang="zh-CN" altLang="en-US" dirty="0"/>
          </a:p>
        </p:txBody>
      </p:sp>
      <p:sp>
        <p:nvSpPr>
          <p:cNvPr id="3" name="内容占位符 2"/>
          <p:cNvSpPr>
            <a:spLocks noGrp="1"/>
          </p:cNvSpPr>
          <p:nvPr>
            <p:ph sz="quarter" idx="11"/>
          </p:nvPr>
        </p:nvSpPr>
        <p:spPr/>
        <p:txBody>
          <a:bodyPr/>
          <a:lstStyle/>
          <a:p>
            <a:r>
              <a:rPr lang="zh-CN" altLang="en-US" dirty="0" smtClean="0"/>
              <a:t>展望</a:t>
            </a:r>
            <a:endParaRPr lang="zh-CN" altLang="en-US" dirty="0"/>
          </a:p>
        </p:txBody>
      </p:sp>
      <p:sp>
        <p:nvSpPr>
          <p:cNvPr id="4" name="内容占位符 3"/>
          <p:cNvSpPr>
            <a:spLocks noGrp="1"/>
          </p:cNvSpPr>
          <p:nvPr>
            <p:ph sz="quarter" idx="12"/>
          </p:nvPr>
        </p:nvSpPr>
        <p:spPr/>
        <p:txBody>
          <a:bodyPr/>
          <a:lstStyle/>
          <a:p>
            <a:r>
              <a:rPr lang="zh-CN" altLang="en-US" dirty="0" smtClean="0"/>
              <a:t>四</a:t>
            </a:r>
            <a:endParaRPr lang="zh-CN" altLang="en-US" dirty="0"/>
          </a:p>
        </p:txBody>
      </p:sp>
      <p:sp>
        <p:nvSpPr>
          <p:cNvPr id="5" name="内容占位符 4"/>
          <p:cNvSpPr>
            <a:spLocks noGrp="1"/>
          </p:cNvSpPr>
          <p:nvPr>
            <p:ph sz="quarter" idx="13"/>
          </p:nvPr>
        </p:nvSpPr>
        <p:spPr/>
        <p:txBody>
          <a:bodyPr/>
          <a:lstStyle/>
          <a:p>
            <a:r>
              <a:rPr lang="zh-CN" altLang="en-US" dirty="0" smtClean="0"/>
              <a:t>展望</a:t>
            </a:r>
            <a:endParaRPr lang="zh-CN" altLang="en-US" dirty="0"/>
          </a:p>
        </p:txBody>
      </p:sp>
    </p:spTree>
    <p:extLst>
      <p:ext uri="{BB962C8B-B14F-4D97-AF65-F5344CB8AC3E}">
        <p14:creationId xmlns:p14="http://schemas.microsoft.com/office/powerpoint/2010/main" xmlns="" val="1779514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展望</a:t>
            </a:r>
          </a:p>
          <a:p>
            <a:endParaRPr lang="zh-CN" altLang="en-US" dirty="0"/>
          </a:p>
        </p:txBody>
      </p:sp>
      <p:sp>
        <p:nvSpPr>
          <p:cNvPr id="3" name="内容占位符 2"/>
          <p:cNvSpPr>
            <a:spLocks noGrp="1"/>
          </p:cNvSpPr>
          <p:nvPr>
            <p:ph sz="quarter" idx="11"/>
          </p:nvPr>
        </p:nvSpPr>
        <p:spPr/>
        <p:txBody>
          <a:bodyPr/>
          <a:lstStyle/>
          <a:p>
            <a:r>
              <a:rPr lang="zh-CN" altLang="en-US" dirty="0" smtClean="0"/>
              <a:t>供给</a:t>
            </a:r>
            <a:endParaRPr lang="zh-CN" altLang="en-US" dirty="0"/>
          </a:p>
        </p:txBody>
      </p:sp>
      <p:sp>
        <p:nvSpPr>
          <p:cNvPr id="4" name="矩形 3"/>
          <p:cNvSpPr/>
          <p:nvPr/>
        </p:nvSpPr>
        <p:spPr>
          <a:xfrm>
            <a:off x="4139952" y="1491630"/>
            <a:ext cx="3960440" cy="2677656"/>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一方面，</a:t>
            </a:r>
            <a:r>
              <a:rPr lang="zh-CN" altLang="en-US" sz="1400" dirty="0" smtClean="0">
                <a:solidFill>
                  <a:srgbClr val="1E328C"/>
                </a:solidFill>
              </a:rPr>
              <a:t>服务供给存在量和质上的不足。</a:t>
            </a:r>
            <a:r>
              <a:rPr lang="zh-CN" altLang="zh-CN" sz="1400" dirty="0" smtClean="0">
                <a:solidFill>
                  <a:srgbClr val="1E328C"/>
                </a:solidFill>
              </a:rPr>
              <a:t>政府或社会本着人道主义和怜悯精神对残疾人加以施舍和收养，因而带有典型的</a:t>
            </a:r>
            <a:r>
              <a:rPr lang="en-US" altLang="zh-CN" sz="1400" dirty="0" smtClean="0">
                <a:solidFill>
                  <a:srgbClr val="1E328C"/>
                </a:solidFill>
              </a:rPr>
              <a:t>“</a:t>
            </a:r>
            <a:r>
              <a:rPr lang="zh-CN" altLang="zh-CN" sz="1400" dirty="0" smtClean="0">
                <a:solidFill>
                  <a:srgbClr val="1E328C"/>
                </a:solidFill>
              </a:rPr>
              <a:t>慈善</a:t>
            </a:r>
            <a:r>
              <a:rPr lang="en-US" altLang="zh-CN" sz="1400" dirty="0" smtClean="0">
                <a:solidFill>
                  <a:srgbClr val="1E328C"/>
                </a:solidFill>
              </a:rPr>
              <a:t>”</a:t>
            </a:r>
            <a:r>
              <a:rPr lang="zh-CN" altLang="zh-CN" sz="1400" dirty="0" smtClean="0">
                <a:solidFill>
                  <a:srgbClr val="1E328C"/>
                </a:solidFill>
              </a:rPr>
              <a:t>特征。目前，残疾人政策性生活救济水平低、救济人数少、政府介入程度低，仍存在临时性救济的现象，介入行为较随意，缺乏良好的统筹规划和长远融入规划。在这样的情形下，残疾人个性化、多样化的服务需要难免受到服务短缺的约束。</a:t>
            </a:r>
            <a:endParaRPr lang="en-US" altLang="zh-CN" sz="1400" dirty="0" smtClean="0">
              <a:solidFill>
                <a:srgbClr val="1E328C"/>
              </a:solidFill>
            </a:endParaRPr>
          </a:p>
        </p:txBody>
      </p:sp>
      <p:pic>
        <p:nvPicPr>
          <p:cNvPr id="5" name="Picture 4" descr="https://timgsa.baidu.com/timg?image&amp;quality=80&amp;size=b9999_10000&amp;sec=1594277180990&amp;di=c62f2385e2df6d81c6e524d7ff9d2261&amp;imgtype=0&amp;src=http%3A%2F%2Fimg3.imgtn.bdimg.com%2Fit%2Fu%3D835919703%2C3798623629%26fm%3D214%26gp%3D0.jpg"/>
          <p:cNvPicPr>
            <a:picLocks noChangeAspect="1" noChangeArrowheads="1"/>
          </p:cNvPicPr>
          <p:nvPr/>
        </p:nvPicPr>
        <p:blipFill>
          <a:blip r:embed="rId2" cstate="print"/>
          <a:srcRect/>
          <a:stretch>
            <a:fillRect/>
          </a:stretch>
        </p:blipFill>
        <p:spPr bwMode="auto">
          <a:xfrm>
            <a:off x="1115616" y="1563638"/>
            <a:ext cx="2736304" cy="2304256"/>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展望</a:t>
            </a:r>
          </a:p>
          <a:p>
            <a:endParaRPr lang="zh-CN" altLang="en-US" dirty="0"/>
          </a:p>
        </p:txBody>
      </p:sp>
      <p:sp>
        <p:nvSpPr>
          <p:cNvPr id="3" name="内容占位符 2"/>
          <p:cNvSpPr>
            <a:spLocks noGrp="1"/>
          </p:cNvSpPr>
          <p:nvPr>
            <p:ph sz="quarter" idx="11"/>
          </p:nvPr>
        </p:nvSpPr>
        <p:spPr/>
        <p:txBody>
          <a:bodyPr/>
          <a:lstStyle/>
          <a:p>
            <a:r>
              <a:rPr lang="zh-CN" altLang="en-US" dirty="0" smtClean="0"/>
              <a:t>角色</a:t>
            </a:r>
            <a:endParaRPr lang="zh-CN" altLang="en-US" dirty="0"/>
          </a:p>
        </p:txBody>
      </p:sp>
      <p:sp>
        <p:nvSpPr>
          <p:cNvPr id="4" name="矩形 3"/>
          <p:cNvSpPr/>
          <p:nvPr/>
        </p:nvSpPr>
        <p:spPr>
          <a:xfrm>
            <a:off x="1547664" y="1491630"/>
            <a:ext cx="3384376" cy="2677656"/>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另一方面，</a:t>
            </a:r>
            <a:r>
              <a:rPr lang="zh-CN" altLang="en-US" sz="1400" dirty="0" smtClean="0">
                <a:solidFill>
                  <a:srgbClr val="1E328C"/>
                </a:solidFill>
              </a:rPr>
              <a:t>残联职能发挥不到位。</a:t>
            </a:r>
            <a:r>
              <a:rPr lang="zh-CN" altLang="zh-CN" sz="1400" dirty="0" smtClean="0">
                <a:solidFill>
                  <a:srgbClr val="1E328C"/>
                </a:solidFill>
              </a:rPr>
              <a:t>残联在</a:t>
            </a:r>
            <a:r>
              <a:rPr lang="en-US" altLang="zh-CN" sz="1400" dirty="0" smtClean="0">
                <a:solidFill>
                  <a:srgbClr val="1E328C"/>
                </a:solidFill>
              </a:rPr>
              <a:t>“</a:t>
            </a:r>
            <a:r>
              <a:rPr lang="zh-CN" altLang="zh-CN" sz="1400" dirty="0" smtClean="0">
                <a:solidFill>
                  <a:srgbClr val="1E328C"/>
                </a:solidFill>
              </a:rPr>
              <a:t>管理、代表、服务</a:t>
            </a:r>
            <a:r>
              <a:rPr lang="en-US" altLang="zh-CN" sz="1400" dirty="0" smtClean="0">
                <a:solidFill>
                  <a:srgbClr val="1E328C"/>
                </a:solidFill>
              </a:rPr>
              <a:t>”</a:t>
            </a:r>
            <a:r>
              <a:rPr lang="zh-CN" altLang="zh-CN" sz="1400" dirty="0" smtClean="0">
                <a:solidFill>
                  <a:srgbClr val="1E328C"/>
                </a:solidFill>
              </a:rPr>
              <a:t>职能的发挥上，对比其</a:t>
            </a:r>
            <a:r>
              <a:rPr lang="en-US" altLang="zh-CN" sz="1400" dirty="0" smtClean="0">
                <a:solidFill>
                  <a:srgbClr val="1E328C"/>
                </a:solidFill>
              </a:rPr>
              <a:t>“</a:t>
            </a:r>
            <a:r>
              <a:rPr lang="zh-CN" altLang="zh-CN" sz="1400" dirty="0" smtClean="0">
                <a:solidFill>
                  <a:srgbClr val="1E328C"/>
                </a:solidFill>
              </a:rPr>
              <a:t>管理</a:t>
            </a:r>
            <a:r>
              <a:rPr lang="en-US" altLang="zh-CN" sz="1400" dirty="0" smtClean="0">
                <a:solidFill>
                  <a:srgbClr val="1E328C"/>
                </a:solidFill>
              </a:rPr>
              <a:t>”</a:t>
            </a:r>
            <a:r>
              <a:rPr lang="zh-CN" altLang="zh-CN" sz="1400" dirty="0" smtClean="0">
                <a:solidFill>
                  <a:srgbClr val="1E328C"/>
                </a:solidFill>
              </a:rPr>
              <a:t>职能，残联组织的</a:t>
            </a:r>
            <a:r>
              <a:rPr lang="en-US" altLang="zh-CN" sz="1400" dirty="0" smtClean="0">
                <a:solidFill>
                  <a:srgbClr val="1E328C"/>
                </a:solidFill>
              </a:rPr>
              <a:t>“</a:t>
            </a:r>
            <a:r>
              <a:rPr lang="zh-CN" altLang="zh-CN" sz="1400" dirty="0" smtClean="0">
                <a:solidFill>
                  <a:srgbClr val="1E328C"/>
                </a:solidFill>
              </a:rPr>
              <a:t>代表</a:t>
            </a:r>
            <a:r>
              <a:rPr lang="en-US" altLang="zh-CN" sz="1400" dirty="0" smtClean="0">
                <a:solidFill>
                  <a:srgbClr val="1E328C"/>
                </a:solidFill>
              </a:rPr>
              <a:t>”</a:t>
            </a:r>
            <a:r>
              <a:rPr lang="zh-CN" altLang="zh-CN" sz="1400" dirty="0" smtClean="0">
                <a:solidFill>
                  <a:srgbClr val="1E328C"/>
                </a:solidFill>
              </a:rPr>
              <a:t>和</a:t>
            </a:r>
            <a:r>
              <a:rPr lang="en-US" altLang="zh-CN" sz="1400" dirty="0" smtClean="0">
                <a:solidFill>
                  <a:srgbClr val="1E328C"/>
                </a:solidFill>
              </a:rPr>
              <a:t>“</a:t>
            </a:r>
            <a:r>
              <a:rPr lang="zh-CN" altLang="zh-CN" sz="1400" dirty="0" smtClean="0">
                <a:solidFill>
                  <a:srgbClr val="1E328C"/>
                </a:solidFill>
              </a:rPr>
              <a:t>服务</a:t>
            </a:r>
            <a:r>
              <a:rPr lang="en-US" altLang="zh-CN" sz="1400" dirty="0" smtClean="0">
                <a:solidFill>
                  <a:srgbClr val="1E328C"/>
                </a:solidFill>
              </a:rPr>
              <a:t>”</a:t>
            </a:r>
            <a:r>
              <a:rPr lang="zh-CN" altLang="zh-CN" sz="1400" dirty="0" smtClean="0">
                <a:solidFill>
                  <a:srgbClr val="1E328C"/>
                </a:solidFill>
              </a:rPr>
              <a:t>职能尚未得到充分发挥，自上而下的行政色彩突出，与残疾人接触有限、联系不紧密，残疾人服务的社会化水平低，动员的社会力量有限，最终也难以满足残疾人日益多样化和个性化的服务需求。</a:t>
            </a:r>
            <a:endParaRPr lang="en-US" altLang="zh-CN" sz="1400" dirty="0" smtClean="0">
              <a:solidFill>
                <a:srgbClr val="1E328C"/>
              </a:solidFill>
            </a:endParaRPr>
          </a:p>
        </p:txBody>
      </p:sp>
      <p:pic>
        <p:nvPicPr>
          <p:cNvPr id="93186" name="Picture 2" descr="https://timgsa.baidu.com/timg?image&amp;quality=80&amp;size=b9999_10000&amp;sec=1594275763299&amp;di=aa0e481a8bcf215bb3fde3ca465359bc&amp;imgtype=0&amp;src=http%3A%2F%2Fp1.qhimgs4.com%2Ft0174183e99052dd2fc.jpg"/>
          <p:cNvPicPr>
            <a:picLocks noChangeAspect="1" noChangeArrowheads="1"/>
          </p:cNvPicPr>
          <p:nvPr/>
        </p:nvPicPr>
        <p:blipFill>
          <a:blip r:embed="rId2" cstate="print"/>
          <a:srcRect/>
          <a:stretch>
            <a:fillRect/>
          </a:stretch>
        </p:blipFill>
        <p:spPr bwMode="auto">
          <a:xfrm>
            <a:off x="5220072" y="1635646"/>
            <a:ext cx="2940033" cy="2232248"/>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展望</a:t>
            </a:r>
          </a:p>
          <a:p>
            <a:endParaRPr lang="zh-CN" altLang="en-US" dirty="0"/>
          </a:p>
        </p:txBody>
      </p:sp>
      <p:sp>
        <p:nvSpPr>
          <p:cNvPr id="3" name="内容占位符 2"/>
          <p:cNvSpPr>
            <a:spLocks noGrp="1"/>
          </p:cNvSpPr>
          <p:nvPr>
            <p:ph sz="quarter" idx="11"/>
          </p:nvPr>
        </p:nvSpPr>
        <p:spPr/>
        <p:txBody>
          <a:bodyPr/>
          <a:lstStyle/>
          <a:p>
            <a:r>
              <a:rPr lang="zh-CN" altLang="en-US" dirty="0" smtClean="0"/>
              <a:t>角色</a:t>
            </a:r>
            <a:endParaRPr lang="zh-CN" altLang="en-US" dirty="0"/>
          </a:p>
        </p:txBody>
      </p:sp>
      <p:sp>
        <p:nvSpPr>
          <p:cNvPr id="4" name="矩形 3"/>
          <p:cNvSpPr/>
          <p:nvPr/>
        </p:nvSpPr>
        <p:spPr>
          <a:xfrm>
            <a:off x="1547664" y="1491630"/>
            <a:ext cx="3384376" cy="2635786"/>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当前</a:t>
            </a:r>
            <a:r>
              <a:rPr lang="zh-CN" altLang="zh-CN" sz="1400" dirty="0" smtClean="0">
                <a:solidFill>
                  <a:srgbClr val="1E328C"/>
                </a:solidFill>
              </a:rPr>
              <a:t>我国残疾人服务事业已进入</a:t>
            </a:r>
            <a:r>
              <a:rPr lang="en-US" altLang="zh-CN" sz="1400" dirty="0" smtClean="0">
                <a:solidFill>
                  <a:srgbClr val="1E328C"/>
                </a:solidFill>
              </a:rPr>
              <a:t>“</a:t>
            </a:r>
            <a:r>
              <a:rPr lang="zh-CN" altLang="zh-CN" sz="1400" dirty="0" smtClean="0">
                <a:solidFill>
                  <a:srgbClr val="1E328C"/>
                </a:solidFill>
              </a:rPr>
              <a:t>新时代</a:t>
            </a:r>
            <a:r>
              <a:rPr lang="en-US" altLang="zh-CN" sz="1400" dirty="0" smtClean="0">
                <a:solidFill>
                  <a:srgbClr val="1E328C"/>
                </a:solidFill>
              </a:rPr>
              <a:t>”</a:t>
            </a:r>
            <a:r>
              <a:rPr lang="zh-CN" altLang="zh-CN" sz="1400" dirty="0" smtClean="0">
                <a:solidFill>
                  <a:srgbClr val="1E328C"/>
                </a:solidFill>
              </a:rPr>
              <a:t>。残疾人对美好生活的向往和残疾人服务不平衡不充分发展之间的矛盾是新时代残疾人事业的主要矛盾。残联系统要牢牢抓住这一矛盾，坚持问题意识，动员广大残联干部和社会力量，紧紧围绕残疾人</a:t>
            </a:r>
            <a:r>
              <a:rPr lang="en-US" altLang="zh-CN" sz="1400" dirty="0" smtClean="0">
                <a:solidFill>
                  <a:srgbClr val="1E328C"/>
                </a:solidFill>
              </a:rPr>
              <a:t>“</a:t>
            </a:r>
            <a:r>
              <a:rPr lang="zh-CN" altLang="zh-CN" sz="1400" dirty="0" smtClean="0">
                <a:solidFill>
                  <a:srgbClr val="1E328C"/>
                </a:solidFill>
              </a:rPr>
              <a:t>精准服务</a:t>
            </a:r>
            <a:r>
              <a:rPr lang="en-US" altLang="zh-CN" sz="1400" dirty="0" smtClean="0">
                <a:solidFill>
                  <a:srgbClr val="1E328C"/>
                </a:solidFill>
              </a:rPr>
              <a:t>”</a:t>
            </a:r>
            <a:r>
              <a:rPr lang="zh-CN" altLang="zh-CN" sz="1400" dirty="0" smtClean="0">
                <a:solidFill>
                  <a:srgbClr val="1E328C"/>
                </a:solidFill>
              </a:rPr>
              <a:t>主线，深化实施</a:t>
            </a:r>
            <a:r>
              <a:rPr lang="en-US" altLang="zh-CN" sz="1400" dirty="0" smtClean="0">
                <a:solidFill>
                  <a:srgbClr val="1E328C"/>
                </a:solidFill>
              </a:rPr>
              <a:t>“</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服务模式，提升“</a:t>
            </a:r>
            <a:r>
              <a:rPr lang="en-US" altLang="zh-CN" sz="1400" dirty="0" smtClean="0">
                <a:solidFill>
                  <a:srgbClr val="1E328C"/>
                </a:solidFill>
              </a:rPr>
              <a:t>6S</a:t>
            </a:r>
            <a:r>
              <a:rPr lang="zh-CN" altLang="zh-CN" sz="1400" dirty="0" smtClean="0">
                <a:solidFill>
                  <a:srgbClr val="1E328C"/>
                </a:solidFill>
              </a:rPr>
              <a:t>”服务标准。</a:t>
            </a:r>
            <a:endParaRPr lang="en-US" altLang="zh-CN" sz="1400" dirty="0" smtClean="0">
              <a:solidFill>
                <a:srgbClr val="1E328C"/>
              </a:solidFill>
            </a:endParaRPr>
          </a:p>
        </p:txBody>
      </p:sp>
      <p:pic>
        <p:nvPicPr>
          <p:cNvPr id="48130" name="Picture 2" descr="https://timgsa.baidu.com/timg?image&amp;quality=80&amp;size=b9999_10000&amp;sec=1594363588906&amp;di=7a8d350553900a02747fed2e5bdf6ef3&amp;imgtype=0&amp;src=http%3A%2F%2Ft8.baidu.com%2Fit%2Fu%3D2635430423%2C65200822%26fm%3D193"/>
          <p:cNvPicPr>
            <a:picLocks noChangeAspect="1" noChangeArrowheads="1"/>
          </p:cNvPicPr>
          <p:nvPr/>
        </p:nvPicPr>
        <p:blipFill>
          <a:blip r:embed="rId2" cstate="print"/>
          <a:srcRect/>
          <a:stretch>
            <a:fillRect/>
          </a:stretch>
        </p:blipFill>
        <p:spPr bwMode="auto">
          <a:xfrm>
            <a:off x="5436096" y="1563638"/>
            <a:ext cx="2899394" cy="273630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展望</a:t>
            </a:r>
          </a:p>
          <a:p>
            <a:endParaRPr lang="zh-CN" altLang="en-US" dirty="0"/>
          </a:p>
        </p:txBody>
      </p:sp>
      <p:sp>
        <p:nvSpPr>
          <p:cNvPr id="3" name="内容占位符 2"/>
          <p:cNvSpPr>
            <a:spLocks noGrp="1"/>
          </p:cNvSpPr>
          <p:nvPr>
            <p:ph sz="quarter" idx="11"/>
          </p:nvPr>
        </p:nvSpPr>
        <p:spPr/>
        <p:txBody>
          <a:bodyPr/>
          <a:lstStyle/>
          <a:p>
            <a:r>
              <a:rPr lang="zh-CN" altLang="en-US" dirty="0" smtClean="0"/>
              <a:t>联动</a:t>
            </a:r>
            <a:endParaRPr lang="zh-CN" altLang="en-US" dirty="0"/>
          </a:p>
        </p:txBody>
      </p:sp>
      <p:sp>
        <p:nvSpPr>
          <p:cNvPr id="4" name="矩形 3"/>
          <p:cNvSpPr/>
          <p:nvPr/>
        </p:nvSpPr>
        <p:spPr>
          <a:xfrm>
            <a:off x="1547664" y="1347614"/>
            <a:ext cx="3240360" cy="3000821"/>
          </a:xfrm>
          <a:prstGeom prst="rect">
            <a:avLst/>
          </a:prstGeom>
        </p:spPr>
        <p:txBody>
          <a:bodyPr wrap="square">
            <a:spAutoFit/>
          </a:bodyPr>
          <a:lstStyle/>
          <a:p>
            <a:pPr>
              <a:lnSpc>
                <a:spcPct val="150000"/>
              </a:lnSpc>
            </a:pPr>
            <a:r>
              <a:rPr lang="zh-CN" altLang="zh-CN" sz="1400" dirty="0" smtClean="0">
                <a:solidFill>
                  <a:srgbClr val="1E328C"/>
                </a:solidFill>
              </a:rPr>
              <a:t>（一）巩固“一网联动”工作机制</a:t>
            </a:r>
          </a:p>
          <a:p>
            <a:pPr>
              <a:lnSpc>
                <a:spcPct val="150000"/>
              </a:lnSpc>
            </a:pPr>
            <a:r>
              <a:rPr lang="en-US" altLang="zh-CN" sz="1400" dirty="0" smtClean="0">
                <a:solidFill>
                  <a:srgbClr val="1E328C"/>
                </a:solidFill>
              </a:rPr>
              <a:t>       </a:t>
            </a:r>
            <a:r>
              <a:rPr lang="zh-CN" altLang="en-US" sz="1400" dirty="0" smtClean="0">
                <a:solidFill>
                  <a:srgbClr val="1E328C"/>
                </a:solidFill>
              </a:rPr>
              <a:t>一是整合服务资源。</a:t>
            </a:r>
            <a:r>
              <a:rPr lang="en-US" altLang="zh-CN" sz="1400" dirty="0" smtClean="0">
                <a:solidFill>
                  <a:srgbClr val="1E328C"/>
                </a:solidFill>
              </a:rPr>
              <a:t> “</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服务模式中，借助腾讯信息化办公系统，坚持眼睛向下、重心下移、面向基层、延伸到户，搭建“枣城阳光”残疾人服务网络，有效整合全市残疾人服务工作队伍，实现残疾人服务“一网联动”</a:t>
            </a:r>
            <a:r>
              <a:rPr lang="zh-CN" altLang="en-US" sz="1400" dirty="0" smtClean="0">
                <a:solidFill>
                  <a:srgbClr val="1E328C"/>
                </a:solidFill>
              </a:rPr>
              <a:t>，也</a:t>
            </a:r>
            <a:r>
              <a:rPr lang="zh-CN" altLang="zh-CN" sz="1400" dirty="0" smtClean="0">
                <a:solidFill>
                  <a:srgbClr val="1E328C"/>
                </a:solidFill>
              </a:rPr>
              <a:t>为消解残疾人</a:t>
            </a:r>
            <a:r>
              <a:rPr lang="zh-CN" altLang="en-US" sz="1400" dirty="0" smtClean="0">
                <a:solidFill>
                  <a:srgbClr val="1E328C"/>
                </a:solidFill>
              </a:rPr>
              <a:t>定制</a:t>
            </a:r>
            <a:r>
              <a:rPr lang="zh-CN" altLang="zh-CN" sz="1400" dirty="0" smtClean="0">
                <a:solidFill>
                  <a:srgbClr val="1E328C"/>
                </a:solidFill>
              </a:rPr>
              <a:t>服务与居养模式之间的冲突提供了很有益的思路。</a:t>
            </a:r>
            <a:r>
              <a:rPr lang="en-US" altLang="zh-CN" sz="1400" dirty="0" smtClean="0">
                <a:solidFill>
                  <a:srgbClr val="1E328C"/>
                </a:solidFill>
              </a:rPr>
              <a:t>        </a:t>
            </a:r>
          </a:p>
        </p:txBody>
      </p:sp>
      <p:pic>
        <p:nvPicPr>
          <p:cNvPr id="8" name="Picture 2" descr="https://timgsa.baidu.com/timg?image&amp;quality=80&amp;size=b9999_10000&amp;sec=1594210205455&amp;di=360d8ac94e7024cc6b50fa4871b8688c&amp;imgtype=0&amp;src=http%3A%2F%2Fimg3.imgtn.bdimg.com%2Fit%2Fu%3D26862063%2C19827192%26fm%3D214%26gp%3D0.jpg"/>
          <p:cNvPicPr>
            <a:picLocks noChangeAspect="1" noChangeArrowheads="1"/>
          </p:cNvPicPr>
          <p:nvPr/>
        </p:nvPicPr>
        <p:blipFill>
          <a:blip r:embed="rId2" cstate="print"/>
          <a:srcRect/>
          <a:stretch>
            <a:fillRect/>
          </a:stretch>
        </p:blipFill>
        <p:spPr bwMode="auto">
          <a:xfrm>
            <a:off x="5076056" y="1491630"/>
            <a:ext cx="3406069" cy="26797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展望</a:t>
            </a:r>
          </a:p>
          <a:p>
            <a:endParaRPr lang="zh-CN" altLang="en-US" dirty="0"/>
          </a:p>
        </p:txBody>
      </p:sp>
      <p:sp>
        <p:nvSpPr>
          <p:cNvPr id="3" name="内容占位符 2"/>
          <p:cNvSpPr>
            <a:spLocks noGrp="1"/>
          </p:cNvSpPr>
          <p:nvPr>
            <p:ph sz="quarter" idx="11"/>
          </p:nvPr>
        </p:nvSpPr>
        <p:spPr/>
        <p:txBody>
          <a:bodyPr/>
          <a:lstStyle/>
          <a:p>
            <a:r>
              <a:rPr lang="zh-CN" altLang="en-US" dirty="0" smtClean="0"/>
              <a:t>介入</a:t>
            </a:r>
            <a:endParaRPr lang="zh-CN" altLang="en-US" dirty="0"/>
          </a:p>
        </p:txBody>
      </p:sp>
      <p:sp>
        <p:nvSpPr>
          <p:cNvPr id="4" name="矩形 3"/>
          <p:cNvSpPr/>
          <p:nvPr/>
        </p:nvSpPr>
        <p:spPr>
          <a:xfrm>
            <a:off x="4572000" y="1347614"/>
            <a:ext cx="3960440" cy="2677656"/>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en-US" sz="1400" dirty="0" smtClean="0">
                <a:solidFill>
                  <a:srgbClr val="1E328C"/>
                </a:solidFill>
              </a:rPr>
              <a:t>二是引导服务对象介入。</a:t>
            </a:r>
            <a:r>
              <a:rPr lang="zh-CN" altLang="zh-CN" sz="1400" dirty="0" smtClean="0">
                <a:solidFill>
                  <a:srgbClr val="1E328C"/>
                </a:solidFill>
              </a:rPr>
              <a:t>构建一个网络化、信息化、多主体、全流程的需求评估及服务介入体系。这一做法实际上为残疾人服务提供了一个信息化时代的公共基础平台，它不仅让残联的管理更轻松，而且能更贴近残疾人的实际情况，更准确地评估残疾人的多样化需求，更广泛地动员政府和社会力量，也就能更有效地代表广大残疾人实现自我管理与自我服务。</a:t>
            </a:r>
            <a:endParaRPr lang="en-US" altLang="zh-CN" sz="1400" dirty="0" smtClean="0">
              <a:solidFill>
                <a:srgbClr val="1E328C"/>
              </a:solidFill>
            </a:endParaRPr>
          </a:p>
        </p:txBody>
      </p:sp>
      <p:pic>
        <p:nvPicPr>
          <p:cNvPr id="6" name="Picture 2" descr="https://timgsa.baidu.com/timg?image&amp;quality=80&amp;size=b9999_10000&amp;sec=1594274856934&amp;di=54883db1c276b887ce221cffd1e62c3f&amp;imgtype=0&amp;src=http%3A%2F%2Fwww.0easy.com%2Fuploads%2Fallimg%2F181022%2F1-1Q022153243535.png"/>
          <p:cNvPicPr>
            <a:picLocks noChangeAspect="1" noChangeArrowheads="1"/>
          </p:cNvPicPr>
          <p:nvPr/>
        </p:nvPicPr>
        <p:blipFill>
          <a:blip r:embed="rId2" cstate="print"/>
          <a:srcRect/>
          <a:stretch>
            <a:fillRect/>
          </a:stretch>
        </p:blipFill>
        <p:spPr bwMode="auto">
          <a:xfrm>
            <a:off x="899592" y="3147814"/>
            <a:ext cx="2024000" cy="1296144"/>
          </a:xfrm>
          <a:prstGeom prst="rect">
            <a:avLst/>
          </a:prstGeom>
          <a:noFill/>
          <a:effectLst>
            <a:outerShdw blurRad="50800" dist="38100" dir="2700000" algn="tl" rotWithShape="0">
              <a:prstClr val="black">
                <a:alpha val="40000"/>
              </a:prstClr>
            </a:outerShdw>
          </a:effectLst>
        </p:spPr>
      </p:pic>
      <p:pic>
        <p:nvPicPr>
          <p:cNvPr id="7" name="Picture 6" descr="https://timgsa.baidu.com/timg?image&amp;quality=80&amp;size=b9999_10000&amp;sec=1594276992796&amp;di=c418235b7444575cb3254ce6b9f3bfb6&amp;imgtype=0&amp;src=http%3A%2F%2F5b0988e595225.cdn.sohucs.com%2Fimages%2F20181204%2Fd832bf0ae9a8451ea04a83ebc6edcda5.jpeg"/>
          <p:cNvPicPr>
            <a:picLocks noChangeAspect="1" noChangeArrowheads="1"/>
          </p:cNvPicPr>
          <p:nvPr/>
        </p:nvPicPr>
        <p:blipFill>
          <a:blip r:embed="rId3" cstate="print"/>
          <a:srcRect/>
          <a:stretch>
            <a:fillRect/>
          </a:stretch>
        </p:blipFill>
        <p:spPr bwMode="auto">
          <a:xfrm>
            <a:off x="1835696" y="1275606"/>
            <a:ext cx="2232248" cy="1694076"/>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timgsa.baidu.com/timg?image&amp;quality=80&amp;size=b9999_10000&amp;sec=1594274516573&amp;di=131687ba592ea0561a76b68787897d6f&amp;imgtype=0&amp;src=http%3A%2F%2Fp0.ifengimg.com%2Fpmop%2F2018%2F0627%2FB432121FA4C4104A321443B2F40152D820C5B2A7_size19_w600_h420.jpeg"/>
          <p:cNvPicPr>
            <a:picLocks noChangeAspect="1" noChangeArrowheads="1"/>
          </p:cNvPicPr>
          <p:nvPr/>
        </p:nvPicPr>
        <p:blipFill>
          <a:blip r:embed="rId2" cstate="print"/>
          <a:srcRect/>
          <a:stretch>
            <a:fillRect/>
          </a:stretch>
        </p:blipFill>
        <p:spPr bwMode="auto">
          <a:xfrm>
            <a:off x="1619673" y="2931790"/>
            <a:ext cx="2088232" cy="1461762"/>
          </a:xfrm>
          <a:prstGeom prst="rect">
            <a:avLst/>
          </a:prstGeom>
          <a:noFill/>
        </p:spPr>
      </p:pic>
      <p:sp>
        <p:nvSpPr>
          <p:cNvPr id="2" name="内容占位符 1"/>
          <p:cNvSpPr>
            <a:spLocks noGrp="1"/>
          </p:cNvSpPr>
          <p:nvPr>
            <p:ph sz="quarter" idx="10"/>
          </p:nvPr>
        </p:nvSpPr>
        <p:spPr/>
        <p:txBody>
          <a:bodyPr/>
          <a:lstStyle/>
          <a:p>
            <a:r>
              <a:rPr lang="zh-CN" altLang="en-US" dirty="0" smtClean="0"/>
              <a:t>展望</a:t>
            </a:r>
          </a:p>
          <a:p>
            <a:endParaRPr lang="zh-CN" altLang="en-US" dirty="0"/>
          </a:p>
        </p:txBody>
      </p:sp>
      <p:sp>
        <p:nvSpPr>
          <p:cNvPr id="3" name="内容占位符 2"/>
          <p:cNvSpPr>
            <a:spLocks noGrp="1"/>
          </p:cNvSpPr>
          <p:nvPr>
            <p:ph sz="quarter" idx="11"/>
          </p:nvPr>
        </p:nvSpPr>
        <p:spPr/>
        <p:txBody>
          <a:bodyPr/>
          <a:lstStyle/>
          <a:p>
            <a:r>
              <a:rPr lang="zh-CN" altLang="en-US" dirty="0" smtClean="0"/>
              <a:t>热线</a:t>
            </a:r>
            <a:endParaRPr lang="zh-CN" altLang="en-US" dirty="0"/>
          </a:p>
        </p:txBody>
      </p:sp>
      <p:sp>
        <p:nvSpPr>
          <p:cNvPr id="4" name="矩形 3"/>
          <p:cNvSpPr/>
          <p:nvPr/>
        </p:nvSpPr>
        <p:spPr>
          <a:xfrm>
            <a:off x="1547664" y="1275606"/>
            <a:ext cx="6552728" cy="2031325"/>
          </a:xfrm>
          <a:prstGeom prst="rect">
            <a:avLst/>
          </a:prstGeom>
        </p:spPr>
        <p:txBody>
          <a:bodyPr wrap="square">
            <a:spAutoFit/>
          </a:bodyPr>
          <a:lstStyle/>
          <a:p>
            <a:pPr>
              <a:lnSpc>
                <a:spcPct val="150000"/>
              </a:lnSpc>
            </a:pPr>
            <a:r>
              <a:rPr lang="zh-CN" altLang="zh-CN" sz="1400" dirty="0" smtClean="0">
                <a:solidFill>
                  <a:srgbClr val="1E328C"/>
                </a:solidFill>
              </a:rPr>
              <a:t>（二）探索“一线通达”服务方式</a:t>
            </a:r>
          </a:p>
          <a:p>
            <a:pPr>
              <a:lnSpc>
                <a:spcPct val="150000"/>
              </a:lnSpc>
            </a:pPr>
            <a:r>
              <a:rPr lang="en-US" altLang="zh-CN" sz="1400" dirty="0" smtClean="0">
                <a:solidFill>
                  <a:srgbClr val="1E328C"/>
                </a:solidFill>
              </a:rPr>
              <a:t>       </a:t>
            </a:r>
            <a:r>
              <a:rPr lang="zh-CN" altLang="en-US" sz="1400" dirty="0" smtClean="0">
                <a:solidFill>
                  <a:srgbClr val="1E328C"/>
                </a:solidFill>
              </a:rPr>
              <a:t>一是征集服务需求。</a:t>
            </a:r>
            <a:r>
              <a:rPr lang="en-US" altLang="zh-CN" sz="1400" dirty="0" smtClean="0">
                <a:solidFill>
                  <a:srgbClr val="1E328C"/>
                </a:solidFill>
              </a:rPr>
              <a:t> “</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服务模式充分发挥“</a:t>
            </a:r>
            <a:r>
              <a:rPr lang="en-US" altLang="zh-CN" sz="1400" dirty="0" smtClean="0">
                <a:solidFill>
                  <a:srgbClr val="1E328C"/>
                </a:solidFill>
              </a:rPr>
              <a:t>12385</a:t>
            </a:r>
            <a:r>
              <a:rPr lang="zh-CN" altLang="zh-CN" sz="1400" dirty="0" smtClean="0">
                <a:solidFill>
                  <a:srgbClr val="1E328C"/>
                </a:solidFill>
              </a:rPr>
              <a:t>”残疾人服务热线作用，随时受理残疾人证办理及权益维护申请，经登记核实后，通过“枣城阳光”工作平台推送至包村工作人员，变被动受理为主动服务，实行上门宣传、自愿申请、全程协助，为残疾人办证提供政策咨询与服务支持，提升残疾人群众的服务感受度。</a:t>
            </a:r>
            <a:endParaRPr lang="en-US" altLang="zh-CN" sz="1400" dirty="0" smtClean="0">
              <a:solidFill>
                <a:srgbClr val="1E328C"/>
              </a:solidFill>
            </a:endParaRPr>
          </a:p>
        </p:txBody>
      </p:sp>
      <p:pic>
        <p:nvPicPr>
          <p:cNvPr id="54276" name="Picture 4" descr="https://ss1.bdstatic.com/70cFuXSh_Q1YnxGkpoWK1HF6hhy/it/u=336342295,67614844&amp;fm=26&amp;gp=0.jpg"/>
          <p:cNvPicPr>
            <a:picLocks noChangeAspect="1" noChangeArrowheads="1"/>
          </p:cNvPicPr>
          <p:nvPr/>
        </p:nvPicPr>
        <p:blipFill>
          <a:blip r:embed="rId3" cstate="print"/>
          <a:srcRect/>
          <a:stretch>
            <a:fillRect/>
          </a:stretch>
        </p:blipFill>
        <p:spPr bwMode="auto">
          <a:xfrm>
            <a:off x="4355976" y="3147814"/>
            <a:ext cx="2808312" cy="124629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4" name="Picture 8" descr="http://zrenbao.com/Public/ueditor/upload/20180716/1531711648419818.jpg"/>
          <p:cNvPicPr>
            <a:picLocks noChangeAspect="1" noChangeArrowheads="1"/>
          </p:cNvPicPr>
          <p:nvPr/>
        </p:nvPicPr>
        <p:blipFill>
          <a:blip r:embed="rId2" cstate="print"/>
          <a:srcRect/>
          <a:stretch>
            <a:fillRect/>
          </a:stretch>
        </p:blipFill>
        <p:spPr bwMode="auto">
          <a:xfrm>
            <a:off x="6876256" y="1203598"/>
            <a:ext cx="1649679" cy="1872208"/>
          </a:xfrm>
          <a:prstGeom prst="rect">
            <a:avLst/>
          </a:prstGeom>
          <a:noFill/>
        </p:spPr>
      </p:pic>
      <p:sp>
        <p:nvSpPr>
          <p:cNvPr id="2" name="内容占位符 1"/>
          <p:cNvSpPr>
            <a:spLocks noGrp="1"/>
          </p:cNvSpPr>
          <p:nvPr>
            <p:ph sz="quarter" idx="10"/>
          </p:nvPr>
        </p:nvSpPr>
        <p:spPr/>
        <p:txBody>
          <a:bodyPr/>
          <a:lstStyle/>
          <a:p>
            <a:r>
              <a:rPr lang="zh-CN" altLang="en-US" dirty="0" smtClean="0"/>
              <a:t>展望</a:t>
            </a:r>
          </a:p>
          <a:p>
            <a:endParaRPr lang="zh-CN" altLang="en-US" dirty="0"/>
          </a:p>
        </p:txBody>
      </p:sp>
      <p:sp>
        <p:nvSpPr>
          <p:cNvPr id="3" name="内容占位符 2"/>
          <p:cNvSpPr>
            <a:spLocks noGrp="1"/>
          </p:cNvSpPr>
          <p:nvPr>
            <p:ph sz="quarter" idx="11"/>
          </p:nvPr>
        </p:nvSpPr>
        <p:spPr/>
        <p:txBody>
          <a:bodyPr/>
          <a:lstStyle/>
          <a:p>
            <a:r>
              <a:rPr lang="zh-CN" altLang="en-US" dirty="0" smtClean="0"/>
              <a:t>机构</a:t>
            </a:r>
            <a:endParaRPr lang="zh-CN" altLang="en-US" dirty="0"/>
          </a:p>
        </p:txBody>
      </p:sp>
      <p:sp>
        <p:nvSpPr>
          <p:cNvPr id="4" name="矩形 3"/>
          <p:cNvSpPr/>
          <p:nvPr/>
        </p:nvSpPr>
        <p:spPr>
          <a:xfrm>
            <a:off x="1547664" y="1275606"/>
            <a:ext cx="3816424" cy="2677656"/>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en-US" sz="1400" dirty="0" smtClean="0">
                <a:solidFill>
                  <a:srgbClr val="1E328C"/>
                </a:solidFill>
              </a:rPr>
              <a:t>二是推介服务需求。</a:t>
            </a:r>
            <a:r>
              <a:rPr lang="zh-CN" altLang="zh-CN" sz="1400" dirty="0" smtClean="0">
                <a:solidFill>
                  <a:srgbClr val="1E328C"/>
                </a:solidFill>
              </a:rPr>
              <a:t>民间残疾人服务机构是专业化</a:t>
            </a:r>
            <a:r>
              <a:rPr lang="zh-CN" altLang="en-US" sz="1400" dirty="0" smtClean="0">
                <a:solidFill>
                  <a:srgbClr val="1E328C"/>
                </a:solidFill>
              </a:rPr>
              <a:t>服务</a:t>
            </a:r>
            <a:r>
              <a:rPr lang="zh-CN" altLang="zh-CN" sz="1400" dirty="0" smtClean="0">
                <a:solidFill>
                  <a:srgbClr val="1E328C"/>
                </a:solidFill>
              </a:rPr>
              <a:t>的重要力量。</a:t>
            </a:r>
            <a:r>
              <a:rPr lang="en-US" altLang="zh-CN" sz="1400" dirty="0" smtClean="0">
                <a:solidFill>
                  <a:srgbClr val="1E328C"/>
                </a:solidFill>
              </a:rPr>
              <a:t>“</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服务模式可以精准定位服务方向，向机构转介服务对象，其基本情况、需求情况、已经接受服务的情况等，方便机构开展工作。目前我市机构服务的数量有限，但它们代表专业化服务发展的方向。就此而言，</a:t>
            </a:r>
            <a:r>
              <a:rPr lang="en-US" altLang="zh-CN" sz="1400" dirty="0" smtClean="0">
                <a:solidFill>
                  <a:srgbClr val="1E328C"/>
                </a:solidFill>
              </a:rPr>
              <a:t>“</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服务模式在促进残疾人服务的个性化、专业化上还有很大潜力。</a:t>
            </a:r>
            <a:endParaRPr lang="en-US" altLang="zh-CN" sz="1400" dirty="0" smtClean="0">
              <a:solidFill>
                <a:srgbClr val="1E328C"/>
              </a:solidFill>
            </a:endParaRPr>
          </a:p>
        </p:txBody>
      </p:sp>
      <p:pic>
        <p:nvPicPr>
          <p:cNvPr id="91142" name="Picture 6" descr="http://zrenbao.com/Public/ueditor/upload/20180716/1531711600481869.jpg"/>
          <p:cNvPicPr>
            <a:picLocks noChangeAspect="1" noChangeArrowheads="1"/>
          </p:cNvPicPr>
          <p:nvPr/>
        </p:nvPicPr>
        <p:blipFill>
          <a:blip r:embed="rId3" cstate="print"/>
          <a:srcRect/>
          <a:stretch>
            <a:fillRect/>
          </a:stretch>
        </p:blipFill>
        <p:spPr bwMode="auto">
          <a:xfrm>
            <a:off x="5436096" y="2787774"/>
            <a:ext cx="1656184" cy="165921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展望</a:t>
            </a:r>
          </a:p>
          <a:p>
            <a:endParaRPr lang="zh-CN" altLang="en-US" dirty="0"/>
          </a:p>
        </p:txBody>
      </p:sp>
      <p:sp>
        <p:nvSpPr>
          <p:cNvPr id="3" name="内容占位符 2"/>
          <p:cNvSpPr>
            <a:spLocks noGrp="1"/>
          </p:cNvSpPr>
          <p:nvPr>
            <p:ph sz="quarter" idx="11"/>
          </p:nvPr>
        </p:nvSpPr>
        <p:spPr/>
        <p:txBody>
          <a:bodyPr/>
          <a:lstStyle/>
          <a:p>
            <a:r>
              <a:rPr lang="zh-CN" altLang="en-US" dirty="0" smtClean="0"/>
              <a:t>收集</a:t>
            </a:r>
            <a:endParaRPr lang="zh-CN" altLang="en-US" dirty="0"/>
          </a:p>
        </p:txBody>
      </p:sp>
      <p:sp>
        <p:nvSpPr>
          <p:cNvPr id="4" name="矩形 3"/>
          <p:cNvSpPr/>
          <p:nvPr/>
        </p:nvSpPr>
        <p:spPr>
          <a:xfrm>
            <a:off x="1547664" y="1203598"/>
            <a:ext cx="3384376" cy="3323987"/>
          </a:xfrm>
          <a:prstGeom prst="rect">
            <a:avLst/>
          </a:prstGeom>
        </p:spPr>
        <p:txBody>
          <a:bodyPr wrap="square">
            <a:spAutoFit/>
          </a:bodyPr>
          <a:lstStyle/>
          <a:p>
            <a:pPr>
              <a:lnSpc>
                <a:spcPct val="150000"/>
              </a:lnSpc>
            </a:pPr>
            <a:r>
              <a:rPr lang="zh-CN" altLang="zh-CN" sz="1400" dirty="0" smtClean="0">
                <a:solidFill>
                  <a:srgbClr val="1E328C"/>
                </a:solidFill>
              </a:rPr>
              <a:t>（三）优化“一单落实”信息系统</a:t>
            </a:r>
          </a:p>
          <a:p>
            <a:pPr>
              <a:lnSpc>
                <a:spcPct val="150000"/>
              </a:lnSpc>
            </a:pPr>
            <a:r>
              <a:rPr lang="en-US" altLang="zh-CN" sz="1400" dirty="0" smtClean="0">
                <a:solidFill>
                  <a:srgbClr val="1E328C"/>
                </a:solidFill>
              </a:rPr>
              <a:t>       </a:t>
            </a:r>
            <a:r>
              <a:rPr lang="zh-CN" altLang="en-US" sz="1400" dirty="0" smtClean="0">
                <a:solidFill>
                  <a:srgbClr val="1E328C"/>
                </a:solidFill>
              </a:rPr>
              <a:t>一是收集动态数据。</a:t>
            </a:r>
            <a:r>
              <a:rPr lang="en-US" altLang="zh-CN" sz="1400" dirty="0" smtClean="0">
                <a:solidFill>
                  <a:srgbClr val="1E328C"/>
                </a:solidFill>
              </a:rPr>
              <a:t> “</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服务模式以残疾人办证信息系统为基础，结合惠残政策落实，明确残疾人权益保障“调查清单”，并结合“阳光入户”行动逐步开展调查，通过手机终端实现调查信息“一单上传、实时共享”；通过后台数据比对实现权益保障动态监测、及时调整，不断加强残疾人证管理和权益保障工作落实。</a:t>
            </a:r>
            <a:endParaRPr lang="zh-CN" altLang="zh-CN" sz="1400" dirty="0"/>
          </a:p>
        </p:txBody>
      </p:sp>
      <p:pic>
        <p:nvPicPr>
          <p:cNvPr id="90120" name="Picture 8" descr="https://timgsa.baidu.com/timg?image&amp;quality=80&amp;size=b9999_10000&amp;sec=1594273916619&amp;di=f4f2c72790751906eb1c77e40f583e5c&amp;imgtype=0&amp;src=http%3A%2F%2Fimg1.imgtn.bdimg.com%2Fit%2Fu%3D1249492631%2C252248738%26fm%3D214%26gp%3D0.jpg"/>
          <p:cNvPicPr>
            <a:picLocks noChangeAspect="1" noChangeArrowheads="1"/>
          </p:cNvPicPr>
          <p:nvPr/>
        </p:nvPicPr>
        <p:blipFill>
          <a:blip r:embed="rId2" cstate="print"/>
          <a:srcRect/>
          <a:stretch>
            <a:fillRect/>
          </a:stretch>
        </p:blipFill>
        <p:spPr bwMode="auto">
          <a:xfrm>
            <a:off x="5148064" y="1419622"/>
            <a:ext cx="3505227" cy="2304256"/>
          </a:xfrm>
          <a:prstGeom prst="rect">
            <a:avLst/>
          </a:prstGeom>
          <a:noFill/>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timgsa.baidu.com/timg?image&amp;quality=80&amp;size=b9999_10000&amp;sec=1594273646453&amp;di=9d815f351d9abba06d074bb0476f1d5a&amp;imgtype=0&amp;src=http%3A%2F%2F5b0988e595225.cdn.sohucs.com%2Fimages%2F20190201%2F521bc808d3de44b9b5ed97bd884bd04e.jpeg"/>
          <p:cNvPicPr>
            <a:picLocks noChangeAspect="1" noChangeArrowheads="1"/>
          </p:cNvPicPr>
          <p:nvPr/>
        </p:nvPicPr>
        <p:blipFill>
          <a:blip r:embed="rId2" cstate="print"/>
          <a:srcRect/>
          <a:stretch>
            <a:fillRect/>
          </a:stretch>
        </p:blipFill>
        <p:spPr bwMode="auto">
          <a:xfrm>
            <a:off x="4716016" y="1423222"/>
            <a:ext cx="4104456" cy="2804712"/>
          </a:xfrm>
          <a:prstGeom prst="rect">
            <a:avLst/>
          </a:prstGeom>
          <a:noFill/>
        </p:spPr>
      </p:pic>
      <p:sp>
        <p:nvSpPr>
          <p:cNvPr id="2" name="内容占位符 1"/>
          <p:cNvSpPr>
            <a:spLocks noGrp="1"/>
          </p:cNvSpPr>
          <p:nvPr>
            <p:ph sz="quarter" idx="10"/>
          </p:nvPr>
        </p:nvSpPr>
        <p:spPr/>
        <p:txBody>
          <a:bodyPr/>
          <a:lstStyle/>
          <a:p>
            <a:r>
              <a:rPr lang="zh-CN" altLang="en-US" dirty="0" smtClean="0"/>
              <a:t>展望</a:t>
            </a:r>
          </a:p>
          <a:p>
            <a:endParaRPr lang="zh-CN" altLang="en-US" dirty="0"/>
          </a:p>
        </p:txBody>
      </p:sp>
      <p:sp>
        <p:nvSpPr>
          <p:cNvPr id="3" name="内容占位符 2"/>
          <p:cNvSpPr>
            <a:spLocks noGrp="1"/>
          </p:cNvSpPr>
          <p:nvPr>
            <p:ph sz="quarter" idx="11"/>
          </p:nvPr>
        </p:nvSpPr>
        <p:spPr/>
        <p:txBody>
          <a:bodyPr/>
          <a:lstStyle/>
          <a:p>
            <a:r>
              <a:rPr lang="zh-CN" altLang="en-US" dirty="0" smtClean="0"/>
              <a:t>大数据</a:t>
            </a:r>
            <a:endParaRPr lang="zh-CN" altLang="en-US" dirty="0"/>
          </a:p>
        </p:txBody>
      </p:sp>
      <p:sp>
        <p:nvSpPr>
          <p:cNvPr id="4" name="矩形 3"/>
          <p:cNvSpPr/>
          <p:nvPr/>
        </p:nvSpPr>
        <p:spPr>
          <a:xfrm>
            <a:off x="1547664" y="1275606"/>
            <a:ext cx="3888432" cy="3000821"/>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en-US" sz="1400" dirty="0" smtClean="0">
                <a:solidFill>
                  <a:srgbClr val="1E328C"/>
                </a:solidFill>
              </a:rPr>
              <a:t>二是开展数据分析。</a:t>
            </a:r>
            <a:r>
              <a:rPr lang="en-US" altLang="zh-CN" sz="1400" dirty="0" smtClean="0">
                <a:solidFill>
                  <a:srgbClr val="1E328C"/>
                </a:solidFill>
              </a:rPr>
              <a:t> “</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服务模式作为</a:t>
            </a:r>
            <a:r>
              <a:rPr lang="en-US" altLang="zh-CN" sz="1400" dirty="0" smtClean="0">
                <a:solidFill>
                  <a:srgbClr val="1E328C"/>
                </a:solidFill>
              </a:rPr>
              <a:t>“</a:t>
            </a:r>
            <a:r>
              <a:rPr lang="zh-CN" altLang="zh-CN" sz="1400" dirty="0" smtClean="0">
                <a:solidFill>
                  <a:srgbClr val="1E328C"/>
                </a:solidFill>
              </a:rPr>
              <a:t>互联网</a:t>
            </a:r>
            <a:r>
              <a:rPr lang="en-US" altLang="zh-CN" sz="1400" dirty="0" smtClean="0">
                <a:solidFill>
                  <a:srgbClr val="1E328C"/>
                </a:solidFill>
              </a:rPr>
              <a:t>+”</a:t>
            </a:r>
            <a:r>
              <a:rPr lang="zh-CN" altLang="zh-CN" sz="1400" dirty="0" smtClean="0">
                <a:solidFill>
                  <a:srgbClr val="1E328C"/>
                </a:solidFill>
              </a:rPr>
              <a:t>系统，还有其独特的优势。所有数据采集、更新、签名等均通过手持终端完成，数据、照片、语音、视频上传后可依托手持终端、大数据和</a:t>
            </a:r>
            <a:r>
              <a:rPr lang="en-US" altLang="zh-CN" sz="1400" dirty="0" smtClean="0">
                <a:solidFill>
                  <a:srgbClr val="1E328C"/>
                </a:solidFill>
              </a:rPr>
              <a:t>“</a:t>
            </a:r>
            <a:r>
              <a:rPr lang="zh-CN" altLang="zh-CN" sz="1400" dirty="0" smtClean="0">
                <a:solidFill>
                  <a:srgbClr val="1E328C"/>
                </a:solidFill>
              </a:rPr>
              <a:t>互联网</a:t>
            </a:r>
            <a:r>
              <a:rPr lang="en-US" altLang="zh-CN" sz="1400" dirty="0" smtClean="0">
                <a:solidFill>
                  <a:srgbClr val="1E328C"/>
                </a:solidFill>
              </a:rPr>
              <a:t>+”</a:t>
            </a:r>
            <a:r>
              <a:rPr lang="zh-CN" altLang="zh-CN" sz="1400" dirty="0" smtClean="0">
                <a:solidFill>
                  <a:srgbClr val="1E328C"/>
                </a:solidFill>
              </a:rPr>
              <a:t>系统，管理、分析与研究各项工作。而且，</a:t>
            </a:r>
            <a:r>
              <a:rPr lang="en-US" altLang="zh-CN" sz="1400" dirty="0" smtClean="0">
                <a:solidFill>
                  <a:srgbClr val="1E328C"/>
                </a:solidFill>
              </a:rPr>
              <a:t>“</a:t>
            </a:r>
            <a:r>
              <a:rPr lang="zh-CN" altLang="zh-CN" sz="1400" dirty="0" smtClean="0">
                <a:solidFill>
                  <a:srgbClr val="1E328C"/>
                </a:solidFill>
              </a:rPr>
              <a:t>互联网</a:t>
            </a:r>
            <a:r>
              <a:rPr lang="en-US" altLang="zh-CN" sz="1400" dirty="0" smtClean="0">
                <a:solidFill>
                  <a:srgbClr val="1E328C"/>
                </a:solidFill>
              </a:rPr>
              <a:t>+”</a:t>
            </a:r>
            <a:r>
              <a:rPr lang="zh-CN" altLang="zh-CN" sz="1400" dirty="0" smtClean="0">
                <a:solidFill>
                  <a:srgbClr val="1E328C"/>
                </a:solidFill>
              </a:rPr>
              <a:t>系统还体现出其独特优势，即数据信息能及时更新，残疾人能及时有效参与，助残扶残机构能及时搜寻、提交和交流相关信息。</a:t>
            </a:r>
            <a:endParaRPr lang="zh-CN" altLang="zh-CN"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引言</a:t>
            </a:r>
            <a:endParaRPr lang="zh-CN" altLang="en-US" dirty="0"/>
          </a:p>
        </p:txBody>
      </p:sp>
      <p:sp>
        <p:nvSpPr>
          <p:cNvPr id="3" name="内容占位符 2"/>
          <p:cNvSpPr>
            <a:spLocks noGrp="1"/>
          </p:cNvSpPr>
          <p:nvPr>
            <p:ph sz="quarter" idx="11"/>
          </p:nvPr>
        </p:nvSpPr>
        <p:spPr/>
        <p:txBody>
          <a:bodyPr/>
          <a:lstStyle/>
          <a:p>
            <a:r>
              <a:rPr lang="zh-CN" altLang="en-US" dirty="0" smtClean="0"/>
              <a:t>引言</a:t>
            </a:r>
            <a:endParaRPr lang="zh-CN" altLang="en-US" dirty="0"/>
          </a:p>
        </p:txBody>
      </p:sp>
      <p:sp>
        <p:nvSpPr>
          <p:cNvPr id="4" name="内容占位符 3"/>
          <p:cNvSpPr>
            <a:spLocks noGrp="1"/>
          </p:cNvSpPr>
          <p:nvPr>
            <p:ph sz="quarter" idx="12"/>
          </p:nvPr>
        </p:nvSpPr>
        <p:spPr/>
        <p:txBody>
          <a:bodyPr/>
          <a:lstStyle/>
          <a:p>
            <a:r>
              <a:rPr lang="zh-CN" altLang="en-US" dirty="0" smtClean="0"/>
              <a:t>一</a:t>
            </a:r>
            <a:endParaRPr lang="zh-CN" altLang="en-US" dirty="0"/>
          </a:p>
        </p:txBody>
      </p:sp>
      <p:sp>
        <p:nvSpPr>
          <p:cNvPr id="5" name="内容占位符 4"/>
          <p:cNvSpPr>
            <a:spLocks noGrp="1"/>
          </p:cNvSpPr>
          <p:nvPr>
            <p:ph sz="quarter" idx="13"/>
          </p:nvPr>
        </p:nvSpPr>
        <p:spPr/>
        <p:txBody>
          <a:bodyPr/>
          <a:lstStyle/>
          <a:p>
            <a:r>
              <a:rPr lang="zh-CN" altLang="en-US" dirty="0" smtClean="0"/>
              <a:t>背景</a:t>
            </a:r>
            <a:endParaRPr lang="zh-CN" altLang="en-US" dirty="0"/>
          </a:p>
        </p:txBody>
      </p:sp>
    </p:spTree>
    <p:extLst>
      <p:ext uri="{BB962C8B-B14F-4D97-AF65-F5344CB8AC3E}">
        <p14:creationId xmlns:p14="http://schemas.microsoft.com/office/powerpoint/2010/main" xmlns="" val="1779514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s://timgsa.baidu.com/timg?image&amp;quality=80&amp;size=b9999_10000&amp;sec=1594209784404&amp;di=997f90a22c11329ef871b3b95ee1da6a&amp;imgtype=0&amp;src=http%3A%2F%2F5b0988e595225.cdn.sohucs.com%2Fimages%2F20181222%2Fd038a424143b45b9b56943a73c8c99b2.jpeg"/>
          <p:cNvPicPr>
            <a:picLocks noChangeAspect="1" noChangeArrowheads="1"/>
          </p:cNvPicPr>
          <p:nvPr/>
        </p:nvPicPr>
        <p:blipFill>
          <a:blip r:embed="rId2" cstate="print"/>
          <a:srcRect/>
          <a:stretch>
            <a:fillRect/>
          </a:stretch>
        </p:blipFill>
        <p:spPr bwMode="auto">
          <a:xfrm>
            <a:off x="4932040" y="3075806"/>
            <a:ext cx="2592288" cy="1393356"/>
          </a:xfrm>
          <a:prstGeom prst="rect">
            <a:avLst/>
          </a:prstGeom>
          <a:noFill/>
          <a:effectLst>
            <a:outerShdw blurRad="50800" dist="38100" dir="2700000" algn="tl" rotWithShape="0">
              <a:prstClr val="black">
                <a:alpha val="40000"/>
              </a:prstClr>
            </a:outerShdw>
          </a:effectLst>
        </p:spPr>
      </p:pic>
      <p:sp>
        <p:nvSpPr>
          <p:cNvPr id="2" name="内容占位符 1"/>
          <p:cNvSpPr>
            <a:spLocks noGrp="1"/>
          </p:cNvSpPr>
          <p:nvPr>
            <p:ph sz="quarter" idx="10"/>
          </p:nvPr>
        </p:nvSpPr>
        <p:spPr/>
        <p:txBody>
          <a:bodyPr/>
          <a:lstStyle/>
          <a:p>
            <a:r>
              <a:rPr lang="zh-CN" altLang="en-US" dirty="0" smtClean="0"/>
              <a:t>展望</a:t>
            </a:r>
            <a:endParaRPr lang="zh-CN" altLang="en-US" dirty="0"/>
          </a:p>
        </p:txBody>
      </p:sp>
      <p:sp>
        <p:nvSpPr>
          <p:cNvPr id="3" name="内容占位符 2"/>
          <p:cNvSpPr>
            <a:spLocks noGrp="1"/>
          </p:cNvSpPr>
          <p:nvPr>
            <p:ph sz="quarter" idx="11"/>
          </p:nvPr>
        </p:nvSpPr>
        <p:spPr/>
        <p:txBody>
          <a:bodyPr/>
          <a:lstStyle/>
          <a:p>
            <a:r>
              <a:rPr lang="zh-CN" altLang="en-US" dirty="0" smtClean="0"/>
              <a:t>趋势</a:t>
            </a:r>
            <a:endParaRPr lang="zh-CN" altLang="en-US" dirty="0"/>
          </a:p>
        </p:txBody>
      </p:sp>
      <p:sp>
        <p:nvSpPr>
          <p:cNvPr id="4" name="矩形 3"/>
          <p:cNvSpPr/>
          <p:nvPr/>
        </p:nvSpPr>
        <p:spPr>
          <a:xfrm>
            <a:off x="1259632" y="1779662"/>
            <a:ext cx="7056784" cy="1343125"/>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从发展趋势上看，</a:t>
            </a:r>
            <a:r>
              <a:rPr lang="en-US" altLang="zh-CN" sz="1400" dirty="0" smtClean="0">
                <a:solidFill>
                  <a:srgbClr val="1E328C"/>
                </a:solidFill>
              </a:rPr>
              <a:t>“</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模式对残疾人的覆盖面广，信息掌握度高，需求评估与服务介入的精准度高，可实现服务项目和服务机构有机融合；通过残疾人的开放参与，可使</a:t>
            </a:r>
            <a:r>
              <a:rPr lang="en-US" altLang="zh-CN" sz="1400" dirty="0" smtClean="0">
                <a:solidFill>
                  <a:srgbClr val="1E328C"/>
                </a:solidFill>
              </a:rPr>
              <a:t>“</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模式超越传统“居家康养”模式，构建成为</a:t>
            </a:r>
            <a:r>
              <a:rPr lang="en-US" altLang="zh-CN" sz="1400" dirty="0" smtClean="0">
                <a:solidFill>
                  <a:srgbClr val="1E328C"/>
                </a:solidFill>
              </a:rPr>
              <a:t>“5G+”</a:t>
            </a:r>
            <a:r>
              <a:rPr lang="zh-CN" altLang="zh-CN" sz="1400" dirty="0" smtClean="0">
                <a:solidFill>
                  <a:srgbClr val="1E328C"/>
                </a:solidFill>
              </a:rPr>
              <a:t>时代的残疾人服务基础设施，促进残疾人服务的智慧化。</a:t>
            </a:r>
            <a:endParaRPr lang="zh-CN" altLang="en-US" sz="1400" dirty="0">
              <a:solidFill>
                <a:srgbClr val="1E328C"/>
              </a:solidFill>
            </a:endParaRPr>
          </a:p>
        </p:txBody>
      </p:sp>
      <p:pic>
        <p:nvPicPr>
          <p:cNvPr id="7" name="图片 14"/>
          <p:cNvPicPr>
            <a:picLocks/>
          </p:cNvPicPr>
          <p:nvPr/>
        </p:nvPicPr>
        <p:blipFill>
          <a:blip r:embed="rId3" cstate="print"/>
          <a:stretch>
            <a:fillRect/>
          </a:stretch>
        </p:blipFill>
        <p:spPr>
          <a:xfrm>
            <a:off x="1907704" y="3435846"/>
            <a:ext cx="2160240" cy="864096"/>
          </a:xfrm>
          <a:prstGeom prst="rect">
            <a:avLst/>
          </a:prstGeom>
          <a:effectLst>
            <a:outerShdw blurRad="50800" dist="38100" dir="2700000" algn="tl" rotWithShape="0">
              <a:prstClr val="black">
                <a:alpha val="40000"/>
              </a:prstClr>
            </a:outerShdw>
          </a:effectLst>
        </p:spPr>
      </p:pic>
      <p:sp>
        <p:nvSpPr>
          <p:cNvPr id="8" name="矩形 7"/>
          <p:cNvSpPr/>
          <p:nvPr/>
        </p:nvSpPr>
        <p:spPr>
          <a:xfrm>
            <a:off x="1907704" y="1203598"/>
            <a:ext cx="1107996" cy="454035"/>
          </a:xfrm>
          <a:prstGeom prst="rect">
            <a:avLst/>
          </a:prstGeom>
        </p:spPr>
        <p:txBody>
          <a:bodyPr wrap="none">
            <a:spAutoFit/>
          </a:bodyPr>
          <a:lstStyle/>
          <a:p>
            <a:pPr>
              <a:lnSpc>
                <a:spcPct val="150000"/>
              </a:lnSpc>
            </a:pPr>
            <a:r>
              <a:rPr lang="en-US" altLang="zh-CN" dirty="0" smtClean="0">
                <a:solidFill>
                  <a:srgbClr val="2E3192"/>
                </a:solidFill>
                <a:effectLst>
                  <a:outerShdw blurRad="38100" dist="38100" dir="2700000" algn="tl">
                    <a:srgbClr val="000000">
                      <a:alpha val="43137"/>
                    </a:srgbClr>
                  </a:outerShdw>
                </a:effectLst>
              </a:rPr>
              <a:t>【</a:t>
            </a:r>
            <a:r>
              <a:rPr lang="zh-CN" altLang="en-US" dirty="0" smtClean="0">
                <a:solidFill>
                  <a:srgbClr val="2E3192"/>
                </a:solidFill>
                <a:effectLst>
                  <a:outerShdw blurRad="38100" dist="38100" dir="2700000" algn="tl">
                    <a:srgbClr val="000000">
                      <a:alpha val="43137"/>
                    </a:srgbClr>
                  </a:outerShdw>
                </a:effectLst>
              </a:rPr>
              <a:t>趋势</a:t>
            </a:r>
            <a:r>
              <a:rPr lang="en-US" altLang="zh-CN" dirty="0" smtClean="0">
                <a:solidFill>
                  <a:srgbClr val="2E3192"/>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智能</a:t>
            </a:r>
          </a:p>
          <a:p>
            <a:endParaRPr lang="zh-CN" altLang="en-US" dirty="0"/>
          </a:p>
        </p:txBody>
      </p:sp>
      <p:sp>
        <p:nvSpPr>
          <p:cNvPr id="3" name="内容占位符 2"/>
          <p:cNvSpPr>
            <a:spLocks noGrp="1"/>
          </p:cNvSpPr>
          <p:nvPr>
            <p:ph sz="quarter" idx="11"/>
          </p:nvPr>
        </p:nvSpPr>
        <p:spPr/>
        <p:txBody>
          <a:bodyPr/>
          <a:lstStyle/>
          <a:p>
            <a:r>
              <a:rPr lang="zh-CN" altLang="en-US" dirty="0" smtClean="0"/>
              <a:t>厨房</a:t>
            </a:r>
            <a:endParaRPr lang="zh-CN" altLang="en-US" dirty="0"/>
          </a:p>
        </p:txBody>
      </p:sp>
      <p:pic>
        <p:nvPicPr>
          <p:cNvPr id="13" name="图片 7" descr="养老公寓如何设计？_1"/>
          <p:cNvPicPr>
            <a:picLocks/>
          </p:cNvPicPr>
          <p:nvPr/>
        </p:nvPicPr>
        <p:blipFill>
          <a:blip r:embed="rId2" cstate="print"/>
          <a:srcRect/>
          <a:stretch>
            <a:fillRect/>
          </a:stretch>
        </p:blipFill>
        <p:spPr bwMode="auto">
          <a:xfrm>
            <a:off x="5652120" y="1347614"/>
            <a:ext cx="2940331" cy="1872208"/>
          </a:xfrm>
          <a:prstGeom prst="rect">
            <a:avLst/>
          </a:prstGeom>
          <a:noFill/>
          <a:ln>
            <a:noFill/>
          </a:ln>
        </p:spPr>
      </p:pic>
      <p:pic>
        <p:nvPicPr>
          <p:cNvPr id="14" name="图片 8" descr="养老公寓如何设计？_2"/>
          <p:cNvPicPr>
            <a:picLocks/>
          </p:cNvPicPr>
          <p:nvPr/>
        </p:nvPicPr>
        <p:blipFill>
          <a:blip r:embed="rId3" cstate="print"/>
          <a:srcRect/>
          <a:stretch>
            <a:fillRect/>
          </a:stretch>
        </p:blipFill>
        <p:spPr bwMode="auto">
          <a:xfrm>
            <a:off x="971600" y="1707654"/>
            <a:ext cx="4464496" cy="1872208"/>
          </a:xfrm>
          <a:prstGeom prst="rect">
            <a:avLst/>
          </a:prstGeom>
          <a:noFill/>
          <a:ln>
            <a:noFill/>
          </a:ln>
        </p:spPr>
      </p:pic>
      <p:sp>
        <p:nvSpPr>
          <p:cNvPr id="15" name="矩形 14"/>
          <p:cNvSpPr/>
          <p:nvPr/>
        </p:nvSpPr>
        <p:spPr>
          <a:xfrm>
            <a:off x="755576" y="3795886"/>
            <a:ext cx="7704856" cy="646331"/>
          </a:xfrm>
          <a:prstGeom prst="rect">
            <a:avLst/>
          </a:prstGeom>
        </p:spPr>
        <p:txBody>
          <a:bodyPr wrap="square">
            <a:spAutoFit/>
          </a:bodyPr>
          <a:lstStyle/>
          <a:p>
            <a:r>
              <a:rPr lang="en-US" altLang="zh-CN" sz="1200" dirty="0" smtClean="0">
                <a:solidFill>
                  <a:srgbClr val="1E328C"/>
                </a:solidFill>
              </a:rPr>
              <a:t>       </a:t>
            </a:r>
            <a:r>
              <a:rPr lang="zh-CN" altLang="zh-CN" sz="1200" dirty="0" smtClean="0">
                <a:solidFill>
                  <a:srgbClr val="1E328C"/>
                </a:solidFill>
              </a:rPr>
              <a:t>重新定义厨房高度：市面上正常比较认可的普遍柜台合适高度为「身高</a:t>
            </a:r>
            <a:r>
              <a:rPr lang="en-US" altLang="zh-CN" sz="1200" dirty="0" smtClean="0">
                <a:solidFill>
                  <a:srgbClr val="1E328C"/>
                </a:solidFill>
              </a:rPr>
              <a:t>÷2</a:t>
            </a:r>
            <a:r>
              <a:rPr lang="zh-CN" altLang="zh-CN" sz="1200" dirty="0" smtClean="0">
                <a:solidFill>
                  <a:srgbClr val="1E328C"/>
                </a:solidFill>
              </a:rPr>
              <a:t>＋</a:t>
            </a:r>
            <a:r>
              <a:rPr lang="en-US" altLang="zh-CN" sz="1200" dirty="0" smtClean="0">
                <a:solidFill>
                  <a:srgbClr val="1E328C"/>
                </a:solidFill>
              </a:rPr>
              <a:t>5</a:t>
            </a:r>
            <a:r>
              <a:rPr lang="zh-CN" altLang="zh-CN" sz="1200" dirty="0" smtClean="0">
                <a:solidFill>
                  <a:srgbClr val="1E328C"/>
                </a:solidFill>
              </a:rPr>
              <a:t>～</a:t>
            </a:r>
            <a:r>
              <a:rPr lang="en-US" altLang="zh-CN" sz="1200" dirty="0" smtClean="0">
                <a:solidFill>
                  <a:srgbClr val="1E328C"/>
                </a:solidFill>
              </a:rPr>
              <a:t>10cm</a:t>
            </a:r>
            <a:r>
              <a:rPr lang="zh-CN" altLang="zh-CN" sz="1200" dirty="0" smtClean="0">
                <a:solidFill>
                  <a:srgbClr val="1E328C"/>
                </a:solidFill>
              </a:rPr>
              <a:t>」。假如台面低了容易增加弯腰时的负荷，台面高了一直站着烹饪容易产生肩膀疲劳的痛苦和感受。另外，能坐下来工作的厨房装修也是非常值得推荐的。</a:t>
            </a:r>
            <a:endParaRPr lang="zh-CN" altLang="en-US" sz="1200" dirty="0" smtClean="0">
              <a:solidFill>
                <a:srgbClr val="1E328C"/>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智能</a:t>
            </a:r>
          </a:p>
          <a:p>
            <a:endParaRPr lang="zh-CN" altLang="en-US" dirty="0"/>
          </a:p>
        </p:txBody>
      </p:sp>
      <p:sp>
        <p:nvSpPr>
          <p:cNvPr id="3" name="内容占位符 2"/>
          <p:cNvSpPr>
            <a:spLocks noGrp="1"/>
          </p:cNvSpPr>
          <p:nvPr>
            <p:ph sz="quarter" idx="11"/>
          </p:nvPr>
        </p:nvSpPr>
        <p:spPr/>
        <p:txBody>
          <a:bodyPr/>
          <a:lstStyle/>
          <a:p>
            <a:r>
              <a:rPr lang="zh-CN" altLang="en-US" dirty="0" smtClean="0"/>
              <a:t>洗漱</a:t>
            </a:r>
            <a:endParaRPr lang="zh-CN" altLang="en-US" dirty="0"/>
          </a:p>
        </p:txBody>
      </p:sp>
      <p:pic>
        <p:nvPicPr>
          <p:cNvPr id="4" name="图片 9" descr="养老公寓如何设计？_5"/>
          <p:cNvPicPr>
            <a:picLocks/>
          </p:cNvPicPr>
          <p:nvPr/>
        </p:nvPicPr>
        <p:blipFill>
          <a:blip r:embed="rId2" cstate="print"/>
          <a:srcRect/>
          <a:stretch>
            <a:fillRect/>
          </a:stretch>
        </p:blipFill>
        <p:spPr bwMode="auto">
          <a:xfrm>
            <a:off x="5076056" y="1563638"/>
            <a:ext cx="3240360" cy="1800200"/>
          </a:xfrm>
          <a:prstGeom prst="rect">
            <a:avLst/>
          </a:prstGeom>
          <a:noFill/>
          <a:ln>
            <a:noFill/>
          </a:ln>
        </p:spPr>
      </p:pic>
      <p:pic>
        <p:nvPicPr>
          <p:cNvPr id="5" name="图片 10" descr="养老公寓如何设计？_7"/>
          <p:cNvPicPr>
            <a:picLocks/>
          </p:cNvPicPr>
          <p:nvPr/>
        </p:nvPicPr>
        <p:blipFill>
          <a:blip r:embed="rId3" cstate="print"/>
          <a:srcRect/>
          <a:stretch>
            <a:fillRect/>
          </a:stretch>
        </p:blipFill>
        <p:spPr bwMode="auto">
          <a:xfrm>
            <a:off x="1115616" y="2499743"/>
            <a:ext cx="3600400" cy="1800200"/>
          </a:xfrm>
          <a:prstGeom prst="rect">
            <a:avLst/>
          </a:prstGeom>
          <a:noFill/>
          <a:ln>
            <a:noFill/>
          </a:ln>
        </p:spPr>
      </p:pic>
      <p:sp>
        <p:nvSpPr>
          <p:cNvPr id="6" name="矩形 5"/>
          <p:cNvSpPr/>
          <p:nvPr/>
        </p:nvSpPr>
        <p:spPr>
          <a:xfrm>
            <a:off x="1115616" y="1635646"/>
            <a:ext cx="3600400" cy="646331"/>
          </a:xfrm>
          <a:prstGeom prst="rect">
            <a:avLst/>
          </a:prstGeom>
        </p:spPr>
        <p:txBody>
          <a:bodyPr wrap="square">
            <a:spAutoFit/>
          </a:bodyPr>
          <a:lstStyle/>
          <a:p>
            <a:r>
              <a:rPr lang="en-US" altLang="zh-CN" sz="1200" dirty="0" smtClean="0">
                <a:solidFill>
                  <a:srgbClr val="1E328C"/>
                </a:solidFill>
              </a:rPr>
              <a:t>       </a:t>
            </a:r>
            <a:r>
              <a:rPr lang="zh-CN" altLang="zh-CN" sz="1200" dirty="0" smtClean="0">
                <a:solidFill>
                  <a:srgbClr val="1E328C"/>
                </a:solidFill>
              </a:rPr>
              <a:t>要确保洗漱下方拥有足够的空间，而避免膝盖和脚碰撞；化妆柜</a:t>
            </a:r>
            <a:r>
              <a:rPr lang="en-US" altLang="zh-CN" sz="1200" dirty="0" smtClean="0">
                <a:solidFill>
                  <a:srgbClr val="1E328C"/>
                </a:solidFill>
              </a:rPr>
              <a:t>/</a:t>
            </a:r>
            <a:r>
              <a:rPr lang="zh-CN" altLang="zh-CN" sz="1200" dirty="0" smtClean="0">
                <a:solidFill>
                  <a:srgbClr val="1E328C"/>
                </a:solidFill>
              </a:rPr>
              <a:t>盆的高度可以设定在约</a:t>
            </a:r>
            <a:r>
              <a:rPr lang="en-US" altLang="zh-CN" sz="1200" dirty="0" smtClean="0">
                <a:solidFill>
                  <a:srgbClr val="1E328C"/>
                </a:solidFill>
              </a:rPr>
              <a:t>65cm</a:t>
            </a:r>
            <a:r>
              <a:rPr lang="zh-CN" altLang="zh-CN" sz="1200" dirty="0" smtClean="0">
                <a:solidFill>
                  <a:srgbClr val="1E328C"/>
                </a:solidFill>
              </a:rPr>
              <a:t>左右。</a:t>
            </a:r>
            <a:endParaRPr lang="zh-CN" altLang="en-US" sz="1200" dirty="0" smtClean="0">
              <a:solidFill>
                <a:srgbClr val="1E328C"/>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智能</a:t>
            </a:r>
          </a:p>
          <a:p>
            <a:endParaRPr lang="zh-CN" altLang="en-US" dirty="0"/>
          </a:p>
        </p:txBody>
      </p:sp>
      <p:sp>
        <p:nvSpPr>
          <p:cNvPr id="3" name="内容占位符 2"/>
          <p:cNvSpPr>
            <a:spLocks noGrp="1"/>
          </p:cNvSpPr>
          <p:nvPr>
            <p:ph sz="quarter" idx="11"/>
          </p:nvPr>
        </p:nvSpPr>
        <p:spPr/>
        <p:txBody>
          <a:bodyPr/>
          <a:lstStyle/>
          <a:p>
            <a:r>
              <a:rPr lang="zh-CN" altLang="en-US" dirty="0" smtClean="0"/>
              <a:t>卫生</a:t>
            </a:r>
            <a:endParaRPr lang="zh-CN" altLang="en-US" dirty="0"/>
          </a:p>
        </p:txBody>
      </p:sp>
      <p:pic>
        <p:nvPicPr>
          <p:cNvPr id="4" name="图片 15" descr="养老公寓如何设计？_9"/>
          <p:cNvPicPr>
            <a:picLocks/>
          </p:cNvPicPr>
          <p:nvPr/>
        </p:nvPicPr>
        <p:blipFill>
          <a:blip r:embed="rId2" cstate="print"/>
          <a:srcRect/>
          <a:stretch>
            <a:fillRect/>
          </a:stretch>
        </p:blipFill>
        <p:spPr bwMode="auto">
          <a:xfrm>
            <a:off x="971600" y="2355726"/>
            <a:ext cx="3612712" cy="1872208"/>
          </a:xfrm>
          <a:prstGeom prst="rect">
            <a:avLst/>
          </a:prstGeom>
          <a:noFill/>
          <a:ln>
            <a:noFill/>
          </a:ln>
        </p:spPr>
      </p:pic>
      <p:pic>
        <p:nvPicPr>
          <p:cNvPr id="5" name="图片 17" descr="养老公寓如何设计？_10"/>
          <p:cNvPicPr>
            <a:picLocks/>
          </p:cNvPicPr>
          <p:nvPr/>
        </p:nvPicPr>
        <p:blipFill>
          <a:blip r:embed="rId3" cstate="print"/>
          <a:srcRect/>
          <a:stretch>
            <a:fillRect/>
          </a:stretch>
        </p:blipFill>
        <p:spPr bwMode="auto">
          <a:xfrm>
            <a:off x="5076056" y="1995686"/>
            <a:ext cx="3024336" cy="1944216"/>
          </a:xfrm>
          <a:prstGeom prst="rect">
            <a:avLst/>
          </a:prstGeom>
          <a:noFill/>
          <a:ln>
            <a:noFill/>
          </a:ln>
        </p:spPr>
      </p:pic>
      <p:sp>
        <p:nvSpPr>
          <p:cNvPr id="6" name="矩形 5"/>
          <p:cNvSpPr/>
          <p:nvPr/>
        </p:nvSpPr>
        <p:spPr>
          <a:xfrm>
            <a:off x="1691680" y="1347614"/>
            <a:ext cx="6048672" cy="461665"/>
          </a:xfrm>
          <a:prstGeom prst="rect">
            <a:avLst/>
          </a:prstGeom>
        </p:spPr>
        <p:txBody>
          <a:bodyPr wrap="square">
            <a:spAutoFit/>
          </a:bodyPr>
          <a:lstStyle/>
          <a:p>
            <a:r>
              <a:rPr lang="en-US" altLang="zh-CN" sz="1200" dirty="0" smtClean="0">
                <a:solidFill>
                  <a:srgbClr val="1E328C"/>
                </a:solidFill>
              </a:rPr>
              <a:t>        </a:t>
            </a:r>
            <a:r>
              <a:rPr lang="zh-CN" altLang="zh-CN" sz="1200" dirty="0" smtClean="0">
                <a:solidFill>
                  <a:srgbClr val="1E328C"/>
                </a:solidFill>
              </a:rPr>
              <a:t>智能马桶盖起源于美国，最早用于医疗和老年保健，最初设置有温水洗净功能。现在智能马桶包含了清水冲洗、自动烘干、垫圈加热、抗菌除臭等。</a:t>
            </a:r>
            <a:endParaRPr lang="zh-CN" altLang="en-US" sz="1200" dirty="0" smtClean="0">
              <a:solidFill>
                <a:srgbClr val="1E328C"/>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智能</a:t>
            </a:r>
          </a:p>
          <a:p>
            <a:endParaRPr lang="zh-CN" altLang="en-US" dirty="0"/>
          </a:p>
        </p:txBody>
      </p:sp>
      <p:sp>
        <p:nvSpPr>
          <p:cNvPr id="3" name="内容占位符 2"/>
          <p:cNvSpPr>
            <a:spLocks noGrp="1"/>
          </p:cNvSpPr>
          <p:nvPr>
            <p:ph sz="quarter" idx="11"/>
          </p:nvPr>
        </p:nvSpPr>
        <p:spPr/>
        <p:txBody>
          <a:bodyPr/>
          <a:lstStyle/>
          <a:p>
            <a:r>
              <a:rPr lang="zh-CN" altLang="en-US" dirty="0" smtClean="0"/>
              <a:t>洗浴</a:t>
            </a:r>
            <a:endParaRPr lang="zh-CN" altLang="en-US" dirty="0"/>
          </a:p>
        </p:txBody>
      </p:sp>
      <p:pic>
        <p:nvPicPr>
          <p:cNvPr id="4" name="图片 18" descr="养老公寓如何设计？_13"/>
          <p:cNvPicPr>
            <a:picLocks/>
          </p:cNvPicPr>
          <p:nvPr/>
        </p:nvPicPr>
        <p:blipFill>
          <a:blip r:embed="rId2" cstate="print"/>
          <a:srcRect/>
          <a:stretch>
            <a:fillRect/>
          </a:stretch>
        </p:blipFill>
        <p:spPr bwMode="auto">
          <a:xfrm>
            <a:off x="1115616" y="1707654"/>
            <a:ext cx="3528392" cy="2160240"/>
          </a:xfrm>
          <a:prstGeom prst="rect">
            <a:avLst/>
          </a:prstGeom>
          <a:noFill/>
          <a:ln>
            <a:noFill/>
          </a:ln>
        </p:spPr>
      </p:pic>
      <p:pic>
        <p:nvPicPr>
          <p:cNvPr id="5" name="图片 19" descr="养老公寓如何设计？_14"/>
          <p:cNvPicPr>
            <a:picLocks/>
          </p:cNvPicPr>
          <p:nvPr/>
        </p:nvPicPr>
        <p:blipFill>
          <a:blip r:embed="rId3" cstate="print"/>
          <a:srcRect/>
          <a:stretch>
            <a:fillRect/>
          </a:stretch>
        </p:blipFill>
        <p:spPr bwMode="auto">
          <a:xfrm>
            <a:off x="5220072" y="3003798"/>
            <a:ext cx="2880320" cy="1224136"/>
          </a:xfrm>
          <a:prstGeom prst="rect">
            <a:avLst/>
          </a:prstGeom>
          <a:noFill/>
          <a:ln>
            <a:noFill/>
          </a:ln>
        </p:spPr>
      </p:pic>
      <p:sp>
        <p:nvSpPr>
          <p:cNvPr id="6" name="矩形 5"/>
          <p:cNvSpPr/>
          <p:nvPr/>
        </p:nvSpPr>
        <p:spPr>
          <a:xfrm>
            <a:off x="5148064" y="1491630"/>
            <a:ext cx="3366120" cy="1015663"/>
          </a:xfrm>
          <a:prstGeom prst="rect">
            <a:avLst/>
          </a:prstGeom>
        </p:spPr>
        <p:txBody>
          <a:bodyPr wrap="square">
            <a:spAutoFit/>
          </a:bodyPr>
          <a:lstStyle/>
          <a:p>
            <a:pPr defTabSz="1219170" latinLnBrk="1"/>
            <a:r>
              <a:rPr lang="zh-CN" altLang="zh-CN" sz="1200" dirty="0" smtClean="0">
                <a:solidFill>
                  <a:srgbClr val="1E328C"/>
                </a:solidFill>
              </a:rPr>
              <a:t>专为行动不便者设计的坐式淋浴器</a:t>
            </a:r>
          </a:p>
          <a:p>
            <a:pPr defTabSz="1219170" latinLnBrk="1"/>
            <a:r>
              <a:rPr lang="en-US" altLang="zh-CN" sz="1200" dirty="0" smtClean="0">
                <a:solidFill>
                  <a:srgbClr val="1E328C"/>
                </a:solidFill>
              </a:rPr>
              <a:t>● </a:t>
            </a:r>
            <a:r>
              <a:rPr lang="zh-CN" altLang="zh-CN" sz="1200" dirty="0" smtClean="0">
                <a:solidFill>
                  <a:srgbClr val="1E328C"/>
                </a:solidFill>
              </a:rPr>
              <a:t>适合心脏病患者（浴缸内水压危害）</a:t>
            </a:r>
          </a:p>
          <a:p>
            <a:pPr defTabSz="1219170" latinLnBrk="1"/>
            <a:r>
              <a:rPr lang="en-US" altLang="zh-CN" sz="1200" dirty="0" smtClean="0">
                <a:solidFill>
                  <a:srgbClr val="1E328C"/>
                </a:solidFill>
              </a:rPr>
              <a:t>● </a:t>
            </a:r>
            <a:r>
              <a:rPr lang="zh-CN" altLang="zh-CN" sz="1200" dirty="0" smtClean="0">
                <a:solidFill>
                  <a:srgbClr val="1E328C"/>
                </a:solidFill>
              </a:rPr>
              <a:t>避免爬进爬出浴缸时摔倒</a:t>
            </a:r>
          </a:p>
          <a:p>
            <a:pPr defTabSz="1219170" latinLnBrk="1"/>
            <a:r>
              <a:rPr lang="en-US" altLang="zh-CN" sz="1200" dirty="0" smtClean="0">
                <a:solidFill>
                  <a:srgbClr val="1E328C"/>
                </a:solidFill>
              </a:rPr>
              <a:t>● </a:t>
            </a:r>
            <a:r>
              <a:rPr lang="zh-CN" altLang="zh-CN" sz="1200" dirty="0" smtClean="0">
                <a:solidFill>
                  <a:srgbClr val="1E328C"/>
                </a:solidFill>
              </a:rPr>
              <a:t>坐在座椅上便可轻松清洗到脚趾处</a:t>
            </a:r>
          </a:p>
          <a:p>
            <a:pPr defTabSz="1219170" latinLnBrk="1"/>
            <a:r>
              <a:rPr lang="en-US" altLang="zh-CN" sz="1200" dirty="0" smtClean="0">
                <a:solidFill>
                  <a:srgbClr val="1E328C"/>
                </a:solidFill>
              </a:rPr>
              <a:t>● </a:t>
            </a:r>
            <a:r>
              <a:rPr lang="zh-CN" altLang="zh-CN" sz="1200" dirty="0" smtClean="0">
                <a:solidFill>
                  <a:srgbClr val="1E328C"/>
                </a:solidFill>
              </a:rPr>
              <a:t>雾浴蒸汽，能在短时间内使全身体温提高</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智能</a:t>
            </a:r>
          </a:p>
          <a:p>
            <a:endParaRPr lang="zh-CN" altLang="en-US" dirty="0"/>
          </a:p>
        </p:txBody>
      </p:sp>
      <p:sp>
        <p:nvSpPr>
          <p:cNvPr id="3" name="内容占位符 2"/>
          <p:cNvSpPr>
            <a:spLocks noGrp="1"/>
          </p:cNvSpPr>
          <p:nvPr>
            <p:ph sz="quarter" idx="11"/>
          </p:nvPr>
        </p:nvSpPr>
        <p:spPr/>
        <p:txBody>
          <a:bodyPr/>
          <a:lstStyle/>
          <a:p>
            <a:r>
              <a:rPr lang="zh-CN" altLang="en-US" dirty="0" smtClean="0"/>
              <a:t>护理</a:t>
            </a:r>
            <a:endParaRPr lang="zh-CN" altLang="en-US" dirty="0"/>
          </a:p>
        </p:txBody>
      </p:sp>
      <p:pic>
        <p:nvPicPr>
          <p:cNvPr id="4" name="图片 8" descr="养老公寓如何设计？_15"/>
          <p:cNvPicPr>
            <a:picLocks/>
          </p:cNvPicPr>
          <p:nvPr/>
        </p:nvPicPr>
        <p:blipFill>
          <a:blip r:embed="rId2" cstate="print"/>
          <a:srcRect/>
          <a:stretch>
            <a:fillRect/>
          </a:stretch>
        </p:blipFill>
        <p:spPr bwMode="auto">
          <a:xfrm>
            <a:off x="1259632" y="2643758"/>
            <a:ext cx="3312368" cy="1800200"/>
          </a:xfrm>
          <a:prstGeom prst="rect">
            <a:avLst/>
          </a:prstGeom>
          <a:noFill/>
          <a:ln>
            <a:noFill/>
          </a:ln>
        </p:spPr>
      </p:pic>
      <p:pic>
        <p:nvPicPr>
          <p:cNvPr id="5" name="Picture 2"/>
          <p:cNvPicPr>
            <a:picLocks noChangeAspect="1" noChangeArrowheads="1"/>
          </p:cNvPicPr>
          <p:nvPr/>
        </p:nvPicPr>
        <p:blipFill>
          <a:blip r:embed="rId3" cstate="print"/>
          <a:srcRect/>
          <a:stretch>
            <a:fillRect/>
          </a:stretch>
        </p:blipFill>
        <p:spPr bwMode="auto">
          <a:xfrm>
            <a:off x="5292080" y="1491630"/>
            <a:ext cx="3024336" cy="1602740"/>
          </a:xfrm>
          <a:prstGeom prst="rect">
            <a:avLst/>
          </a:prstGeom>
          <a:noFill/>
          <a:ln>
            <a:noFill/>
          </a:ln>
          <a:effectLst/>
        </p:spPr>
      </p:pic>
      <p:sp>
        <p:nvSpPr>
          <p:cNvPr id="6" name="矩形 10"/>
          <p:cNvSpPr/>
          <p:nvPr/>
        </p:nvSpPr>
        <p:spPr>
          <a:xfrm>
            <a:off x="5220072" y="3219822"/>
            <a:ext cx="3240360" cy="1015663"/>
          </a:xfrm>
          <a:prstGeom prst="rect">
            <a:avLst/>
          </a:prstGeom>
        </p:spPr>
        <p:txBody>
          <a:bodyPr wrap="square">
            <a:spAutoFit/>
          </a:bodyPr>
          <a:lstStyle/>
          <a:p>
            <a:pPr defTabSz="1219170" latinLnBrk="1"/>
            <a:r>
              <a:rPr lang="en-US" altLang="zh-CN" sz="1200" dirty="0" smtClean="0">
                <a:solidFill>
                  <a:srgbClr val="1E328C"/>
                </a:solidFill>
              </a:rPr>
              <a:t>● </a:t>
            </a:r>
            <a:r>
              <a:rPr lang="zh-CN" altLang="zh-CN" sz="1200" dirty="0">
                <a:solidFill>
                  <a:srgbClr val="1E328C"/>
                </a:solidFill>
              </a:rPr>
              <a:t>尿急去卫生间的路上避免发生失禁</a:t>
            </a:r>
          </a:p>
          <a:p>
            <a:pPr defTabSz="1219170" latinLnBrk="1"/>
            <a:r>
              <a:rPr lang="en-US" altLang="zh-CN" sz="1200" dirty="0">
                <a:solidFill>
                  <a:srgbClr val="1E328C"/>
                </a:solidFill>
              </a:rPr>
              <a:t>● </a:t>
            </a:r>
            <a:r>
              <a:rPr lang="zh-CN" altLang="zh-CN" sz="1200" dirty="0">
                <a:solidFill>
                  <a:srgbClr val="1E328C"/>
                </a:solidFill>
              </a:rPr>
              <a:t>夜起温度差异大，易引发心脏疾病</a:t>
            </a:r>
          </a:p>
          <a:p>
            <a:pPr defTabSz="1219170" latinLnBrk="1"/>
            <a:r>
              <a:rPr lang="en-US" altLang="zh-CN" sz="1200" dirty="0">
                <a:solidFill>
                  <a:srgbClr val="1E328C"/>
                </a:solidFill>
              </a:rPr>
              <a:t>● </a:t>
            </a:r>
            <a:r>
              <a:rPr lang="zh-CN" altLang="zh-CN" sz="1200" dirty="0">
                <a:solidFill>
                  <a:srgbClr val="1E328C"/>
                </a:solidFill>
              </a:rPr>
              <a:t>走廊偏远或黑暗容易磕碰或摔倒隐患</a:t>
            </a:r>
          </a:p>
          <a:p>
            <a:pPr defTabSz="1219170" latinLnBrk="1"/>
            <a:r>
              <a:rPr lang="en-US" altLang="zh-CN" sz="1200" dirty="0">
                <a:solidFill>
                  <a:srgbClr val="1E328C"/>
                </a:solidFill>
              </a:rPr>
              <a:t>● </a:t>
            </a:r>
            <a:r>
              <a:rPr lang="zh-CN" altLang="zh-CN" sz="1200" dirty="0">
                <a:solidFill>
                  <a:srgbClr val="1E328C"/>
                </a:solidFill>
              </a:rPr>
              <a:t>行动不便者不容易移步至卫生间</a:t>
            </a:r>
          </a:p>
          <a:p>
            <a:pPr defTabSz="1219170" latinLnBrk="1"/>
            <a:r>
              <a:rPr lang="en-US" altLang="zh-CN" sz="1200" dirty="0">
                <a:solidFill>
                  <a:srgbClr val="1E328C"/>
                </a:solidFill>
              </a:rPr>
              <a:t>● </a:t>
            </a:r>
            <a:r>
              <a:rPr lang="zh-CN" altLang="zh-CN" sz="1200" dirty="0">
                <a:solidFill>
                  <a:srgbClr val="1E328C"/>
                </a:solidFill>
              </a:rPr>
              <a:t>需要介乎者，偶尔也可自理</a:t>
            </a:r>
          </a:p>
        </p:txBody>
      </p:sp>
      <p:sp>
        <p:nvSpPr>
          <p:cNvPr id="7" name="矩形 6"/>
          <p:cNvSpPr/>
          <p:nvPr/>
        </p:nvSpPr>
        <p:spPr>
          <a:xfrm>
            <a:off x="1259632" y="1419622"/>
            <a:ext cx="3744416" cy="1015663"/>
          </a:xfrm>
          <a:prstGeom prst="rect">
            <a:avLst/>
          </a:prstGeom>
        </p:spPr>
        <p:txBody>
          <a:bodyPr wrap="square">
            <a:spAutoFit/>
          </a:bodyPr>
          <a:lstStyle/>
          <a:p>
            <a:pPr defTabSz="1219170" latinLnBrk="1"/>
            <a:r>
              <a:rPr lang="en-US" altLang="zh-CN" sz="1200" dirty="0" smtClean="0">
                <a:solidFill>
                  <a:srgbClr val="1E328C"/>
                </a:solidFill>
              </a:rPr>
              <a:t>● </a:t>
            </a:r>
            <a:r>
              <a:rPr lang="zh-CN" altLang="zh-CN" sz="1200" dirty="0" smtClean="0">
                <a:solidFill>
                  <a:srgbClr val="1E328C"/>
                </a:solidFill>
              </a:rPr>
              <a:t>高度</a:t>
            </a:r>
            <a:r>
              <a:rPr lang="zh-CN" altLang="en-US" sz="1200" dirty="0" smtClean="0">
                <a:solidFill>
                  <a:srgbClr val="1E328C"/>
                </a:solidFill>
              </a:rPr>
              <a:t>：</a:t>
            </a:r>
            <a:r>
              <a:rPr lang="zh-CN" altLang="zh-CN" sz="1200" dirty="0" smtClean="0">
                <a:solidFill>
                  <a:srgbClr val="1E328C"/>
                </a:solidFill>
              </a:rPr>
              <a:t>床的高度不能太高或太低，以</a:t>
            </a:r>
            <a:r>
              <a:rPr lang="en-US" altLang="zh-CN" sz="1200" dirty="0" smtClean="0">
                <a:solidFill>
                  <a:srgbClr val="1E328C"/>
                </a:solidFill>
              </a:rPr>
              <a:t>40-50cm</a:t>
            </a:r>
            <a:r>
              <a:rPr lang="zh-CN" altLang="zh-CN" sz="1200" dirty="0" smtClean="0">
                <a:solidFill>
                  <a:srgbClr val="1E328C"/>
                </a:solidFill>
              </a:rPr>
              <a:t>为宜，便于上下床；若有使用轮椅的老年人，床面高度则需要与轮椅坐面高度齐平。</a:t>
            </a:r>
          </a:p>
          <a:p>
            <a:pPr defTabSz="1219170" latinLnBrk="1"/>
            <a:r>
              <a:rPr lang="en-US" altLang="zh-CN" sz="1200" dirty="0" smtClean="0">
                <a:solidFill>
                  <a:srgbClr val="1E328C"/>
                </a:solidFill>
              </a:rPr>
              <a:t>● </a:t>
            </a:r>
            <a:r>
              <a:rPr lang="zh-CN" altLang="zh-CN" sz="1200" dirty="0" smtClean="0">
                <a:solidFill>
                  <a:srgbClr val="1E328C"/>
                </a:solidFill>
              </a:rPr>
              <a:t>床垫</a:t>
            </a:r>
            <a:r>
              <a:rPr lang="zh-CN" altLang="en-US" sz="1200" dirty="0" smtClean="0">
                <a:solidFill>
                  <a:srgbClr val="1E328C"/>
                </a:solidFill>
              </a:rPr>
              <a:t>：</a:t>
            </a:r>
            <a:r>
              <a:rPr lang="zh-CN" altLang="zh-CN" sz="1200" dirty="0" smtClean="0">
                <a:solidFill>
                  <a:srgbClr val="1E328C"/>
                </a:solidFill>
              </a:rPr>
              <a:t>床垫不易过软，以免起身困难，另外可以在床边设置扶手，便于起身时借力。</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智能</a:t>
            </a:r>
          </a:p>
          <a:p>
            <a:endParaRPr lang="zh-CN" altLang="en-US" dirty="0"/>
          </a:p>
        </p:txBody>
      </p:sp>
      <p:sp>
        <p:nvSpPr>
          <p:cNvPr id="3" name="内容占位符 2"/>
          <p:cNvSpPr>
            <a:spLocks noGrp="1"/>
          </p:cNvSpPr>
          <p:nvPr>
            <p:ph sz="quarter" idx="11"/>
          </p:nvPr>
        </p:nvSpPr>
        <p:spPr/>
        <p:txBody>
          <a:bodyPr/>
          <a:lstStyle/>
          <a:p>
            <a:r>
              <a:rPr lang="zh-CN" altLang="en-US" dirty="0" smtClean="0"/>
              <a:t>无障碍</a:t>
            </a:r>
            <a:endParaRPr lang="zh-CN" altLang="en-US" dirty="0"/>
          </a:p>
        </p:txBody>
      </p:sp>
      <p:sp>
        <p:nvSpPr>
          <p:cNvPr id="4" name="矩形 8"/>
          <p:cNvSpPr/>
          <p:nvPr/>
        </p:nvSpPr>
        <p:spPr>
          <a:xfrm>
            <a:off x="1259632" y="1491630"/>
            <a:ext cx="3122146" cy="646331"/>
          </a:xfrm>
          <a:prstGeom prst="rect">
            <a:avLst/>
          </a:prstGeom>
        </p:spPr>
        <p:txBody>
          <a:bodyPr wrap="square">
            <a:spAutoFit/>
          </a:bodyPr>
          <a:lstStyle/>
          <a:p>
            <a:pPr defTabSz="1219170" latinLnBrk="1"/>
            <a:r>
              <a:rPr lang="en-US" altLang="zh-CN" sz="1200" dirty="0">
                <a:solidFill>
                  <a:srgbClr val="1E328C"/>
                </a:solidFill>
              </a:rPr>
              <a:t>   ● </a:t>
            </a:r>
            <a:r>
              <a:rPr lang="zh-CN" altLang="zh-CN" sz="1200" dirty="0">
                <a:solidFill>
                  <a:srgbClr val="1E328C"/>
                </a:solidFill>
              </a:rPr>
              <a:t>摒弃高低差或门槛石的存在</a:t>
            </a:r>
          </a:p>
          <a:p>
            <a:pPr defTabSz="1219170" latinLnBrk="1"/>
            <a:r>
              <a:rPr lang="en-US" altLang="zh-CN" sz="1200" dirty="0">
                <a:solidFill>
                  <a:srgbClr val="1E328C"/>
                </a:solidFill>
              </a:rPr>
              <a:t>   ● </a:t>
            </a:r>
            <a:r>
              <a:rPr lang="zh-CN" altLang="zh-CN" sz="1200" dirty="0">
                <a:solidFill>
                  <a:srgbClr val="1E328C"/>
                </a:solidFill>
              </a:rPr>
              <a:t>选择只有上吊轨的移门</a:t>
            </a:r>
          </a:p>
          <a:p>
            <a:pPr defTabSz="1219170" latinLnBrk="1"/>
            <a:r>
              <a:rPr lang="en-US" altLang="zh-CN" sz="1200" dirty="0">
                <a:solidFill>
                  <a:srgbClr val="1E328C"/>
                </a:solidFill>
              </a:rPr>
              <a:t>   ● </a:t>
            </a:r>
            <a:r>
              <a:rPr lang="zh-CN" altLang="zh-CN" sz="1200" dirty="0">
                <a:solidFill>
                  <a:srgbClr val="1E328C"/>
                </a:solidFill>
              </a:rPr>
              <a:t>实在因台阶设计问题，采取过渡段解决。</a:t>
            </a:r>
          </a:p>
        </p:txBody>
      </p:sp>
      <p:pic>
        <p:nvPicPr>
          <p:cNvPr id="5" name="图片 9" descr="养老公寓如何设计？_31"/>
          <p:cNvPicPr>
            <a:picLocks/>
          </p:cNvPicPr>
          <p:nvPr/>
        </p:nvPicPr>
        <p:blipFill>
          <a:blip r:embed="rId2" cstate="print"/>
          <a:srcRect/>
          <a:stretch>
            <a:fillRect/>
          </a:stretch>
        </p:blipFill>
        <p:spPr bwMode="auto">
          <a:xfrm>
            <a:off x="1331640" y="2715766"/>
            <a:ext cx="5328592" cy="1656184"/>
          </a:xfrm>
          <a:prstGeom prst="rect">
            <a:avLst/>
          </a:prstGeom>
          <a:noFill/>
          <a:ln>
            <a:noFill/>
          </a:ln>
        </p:spPr>
      </p:pic>
      <p:pic>
        <p:nvPicPr>
          <p:cNvPr id="6" name="Picture 2"/>
          <p:cNvPicPr>
            <a:picLocks noChangeAspect="1" noChangeArrowheads="1"/>
          </p:cNvPicPr>
          <p:nvPr/>
        </p:nvPicPr>
        <p:blipFill>
          <a:blip r:embed="rId3" cstate="print"/>
          <a:srcRect/>
          <a:stretch>
            <a:fillRect/>
          </a:stretch>
        </p:blipFill>
        <p:spPr bwMode="auto">
          <a:xfrm>
            <a:off x="4499992" y="1347614"/>
            <a:ext cx="4248472" cy="991311"/>
          </a:xfrm>
          <a:prstGeom prst="rect">
            <a:avLst/>
          </a:prstGeom>
          <a:noFill/>
          <a:ln>
            <a:noFill/>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智能</a:t>
            </a:r>
          </a:p>
          <a:p>
            <a:endParaRPr lang="zh-CN" altLang="en-US" dirty="0"/>
          </a:p>
        </p:txBody>
      </p:sp>
      <p:sp>
        <p:nvSpPr>
          <p:cNvPr id="3" name="内容占位符 2"/>
          <p:cNvSpPr>
            <a:spLocks noGrp="1"/>
          </p:cNvSpPr>
          <p:nvPr>
            <p:ph sz="quarter" idx="11"/>
          </p:nvPr>
        </p:nvSpPr>
        <p:spPr/>
        <p:txBody>
          <a:bodyPr/>
          <a:lstStyle/>
          <a:p>
            <a:r>
              <a:rPr lang="zh-CN" altLang="en-US" dirty="0" smtClean="0"/>
              <a:t>防护</a:t>
            </a:r>
            <a:endParaRPr lang="zh-CN" altLang="en-US" dirty="0"/>
          </a:p>
        </p:txBody>
      </p:sp>
      <p:sp>
        <p:nvSpPr>
          <p:cNvPr id="4" name="矩形 8"/>
          <p:cNvSpPr/>
          <p:nvPr/>
        </p:nvSpPr>
        <p:spPr>
          <a:xfrm>
            <a:off x="4716016" y="3435846"/>
            <a:ext cx="3817051" cy="523220"/>
          </a:xfrm>
          <a:prstGeom prst="rect">
            <a:avLst/>
          </a:prstGeom>
        </p:spPr>
        <p:txBody>
          <a:bodyPr wrap="square">
            <a:spAutoFit/>
          </a:bodyPr>
          <a:lstStyle/>
          <a:p>
            <a:pPr defTabSz="1219170" latinLnBrk="1"/>
            <a:r>
              <a:rPr lang="en-US" altLang="zh-CN" sz="1400" dirty="0">
                <a:solidFill>
                  <a:srgbClr val="1E328C"/>
                </a:solidFill>
              </a:rPr>
              <a:t>    </a:t>
            </a:r>
            <a:r>
              <a:rPr lang="zh-CN" altLang="zh-CN" sz="1400" dirty="0">
                <a:solidFill>
                  <a:srgbClr val="1E328C"/>
                </a:solidFill>
              </a:rPr>
              <a:t>为浴缸内外安置防滑垫</a:t>
            </a:r>
            <a:r>
              <a:rPr lang="zh-CN" altLang="zh-CN" sz="1400" dirty="0" smtClean="0">
                <a:solidFill>
                  <a:srgbClr val="1E328C"/>
                </a:solidFill>
              </a:rPr>
              <a:t>，不</a:t>
            </a:r>
            <a:r>
              <a:rPr lang="zh-CN" altLang="zh-CN" sz="1400" dirty="0">
                <a:solidFill>
                  <a:srgbClr val="1E328C"/>
                </a:solidFill>
              </a:rPr>
              <a:t>注意地移动，容易滑倒、或摔倒。</a:t>
            </a:r>
          </a:p>
        </p:txBody>
      </p:sp>
      <p:pic>
        <p:nvPicPr>
          <p:cNvPr id="5" name="图片 9" descr="养老公寓如何设计？_37"/>
          <p:cNvPicPr>
            <a:picLocks/>
          </p:cNvPicPr>
          <p:nvPr/>
        </p:nvPicPr>
        <p:blipFill>
          <a:blip r:embed="rId2" cstate="print"/>
          <a:srcRect/>
          <a:stretch>
            <a:fillRect/>
          </a:stretch>
        </p:blipFill>
        <p:spPr bwMode="auto">
          <a:xfrm>
            <a:off x="4644008" y="1419622"/>
            <a:ext cx="4027827" cy="1630451"/>
          </a:xfrm>
          <a:prstGeom prst="rect">
            <a:avLst/>
          </a:prstGeom>
          <a:noFill/>
          <a:ln>
            <a:noFill/>
          </a:ln>
        </p:spPr>
      </p:pic>
      <p:pic>
        <p:nvPicPr>
          <p:cNvPr id="6" name="图片 12" descr="养老公寓如何设计？_38"/>
          <p:cNvPicPr>
            <a:picLocks/>
          </p:cNvPicPr>
          <p:nvPr/>
        </p:nvPicPr>
        <p:blipFill>
          <a:blip r:embed="rId3" cstate="print"/>
          <a:srcRect/>
          <a:stretch>
            <a:fillRect/>
          </a:stretch>
        </p:blipFill>
        <p:spPr bwMode="auto">
          <a:xfrm>
            <a:off x="1115616" y="2499742"/>
            <a:ext cx="3456384" cy="1800200"/>
          </a:xfrm>
          <a:prstGeom prst="rect">
            <a:avLst/>
          </a:prstGeom>
          <a:noFill/>
          <a:ln>
            <a:noFill/>
          </a:ln>
        </p:spPr>
      </p:pic>
      <p:sp>
        <p:nvSpPr>
          <p:cNvPr id="7" name="矩形 13"/>
          <p:cNvSpPr/>
          <p:nvPr/>
        </p:nvSpPr>
        <p:spPr>
          <a:xfrm>
            <a:off x="1259632" y="1563638"/>
            <a:ext cx="3254983" cy="523220"/>
          </a:xfrm>
          <a:prstGeom prst="rect">
            <a:avLst/>
          </a:prstGeom>
        </p:spPr>
        <p:txBody>
          <a:bodyPr wrap="square">
            <a:spAutoFit/>
          </a:bodyPr>
          <a:lstStyle/>
          <a:p>
            <a:pPr defTabSz="1219170" latinLnBrk="1"/>
            <a:r>
              <a:rPr lang="en-US" altLang="zh-CN" sz="1400" dirty="0">
                <a:solidFill>
                  <a:srgbClr val="1E328C"/>
                </a:solidFill>
              </a:rPr>
              <a:t>    </a:t>
            </a:r>
            <a:r>
              <a:rPr lang="zh-CN" altLang="zh-CN" sz="1400" dirty="0">
                <a:solidFill>
                  <a:srgbClr val="1E328C"/>
                </a:solidFill>
              </a:rPr>
              <a:t>入浴扶手、淋浴</a:t>
            </a:r>
            <a:r>
              <a:rPr lang="zh-CN" altLang="zh-CN" sz="1200" dirty="0">
                <a:solidFill>
                  <a:srgbClr val="1E328C"/>
                </a:solidFill>
              </a:rPr>
              <a:t>坐椅</a:t>
            </a:r>
            <a:r>
              <a:rPr lang="zh-CN" altLang="zh-CN" sz="1400" dirty="0">
                <a:solidFill>
                  <a:srgbClr val="1E328C"/>
                </a:solidFill>
              </a:rPr>
              <a:t>、以及浴缸内防滑小凳（</a:t>
            </a:r>
            <a:r>
              <a:rPr lang="zh-CN" altLang="zh-CN" sz="1400" dirty="0" smtClean="0">
                <a:solidFill>
                  <a:srgbClr val="1E328C"/>
                </a:solidFill>
              </a:rPr>
              <a:t>避免坐下</a:t>
            </a:r>
            <a:r>
              <a:rPr lang="zh-CN" altLang="zh-CN" sz="1400" dirty="0">
                <a:solidFill>
                  <a:srgbClr val="1E328C"/>
                </a:solidFill>
              </a:rPr>
              <a:t>去难起身）</a:t>
            </a:r>
            <a:endParaRPr lang="zh-CN" altLang="en-US" sz="1400" dirty="0">
              <a:solidFill>
                <a:srgbClr val="1E328C"/>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智能</a:t>
            </a:r>
          </a:p>
          <a:p>
            <a:endParaRPr lang="zh-CN" altLang="en-US" dirty="0"/>
          </a:p>
        </p:txBody>
      </p:sp>
      <p:sp>
        <p:nvSpPr>
          <p:cNvPr id="3" name="内容占位符 2"/>
          <p:cNvSpPr>
            <a:spLocks noGrp="1"/>
          </p:cNvSpPr>
          <p:nvPr>
            <p:ph sz="quarter" idx="11"/>
          </p:nvPr>
        </p:nvSpPr>
        <p:spPr/>
        <p:txBody>
          <a:bodyPr/>
          <a:lstStyle/>
          <a:p>
            <a:r>
              <a:rPr lang="zh-CN" altLang="en-US" dirty="0" smtClean="0"/>
              <a:t>出行</a:t>
            </a:r>
            <a:endParaRPr lang="zh-CN" altLang="en-US" dirty="0"/>
          </a:p>
        </p:txBody>
      </p:sp>
      <p:sp>
        <p:nvSpPr>
          <p:cNvPr id="4" name="矩形 7"/>
          <p:cNvSpPr/>
          <p:nvPr/>
        </p:nvSpPr>
        <p:spPr>
          <a:xfrm>
            <a:off x="5508104" y="3003798"/>
            <a:ext cx="2952327" cy="1200329"/>
          </a:xfrm>
          <a:prstGeom prst="rect">
            <a:avLst/>
          </a:prstGeom>
        </p:spPr>
        <p:txBody>
          <a:bodyPr wrap="square">
            <a:spAutoFit/>
          </a:bodyPr>
          <a:lstStyle/>
          <a:p>
            <a:pPr defTabSz="1219170" latinLnBrk="1"/>
            <a:r>
              <a:rPr lang="en-US" altLang="zh-CN" sz="1200" dirty="0">
                <a:solidFill>
                  <a:srgbClr val="1E328C"/>
                </a:solidFill>
              </a:rPr>
              <a:t>●</a:t>
            </a:r>
            <a:r>
              <a:rPr lang="zh-CN" altLang="zh-CN" sz="1200" dirty="0">
                <a:solidFill>
                  <a:srgbClr val="1E328C"/>
                </a:solidFill>
              </a:rPr>
              <a:t>助行车易推行的高度应满足肘部轻轻弯曲</a:t>
            </a:r>
            <a:r>
              <a:rPr lang="en-US" altLang="zh-CN" sz="1200" dirty="0">
                <a:solidFill>
                  <a:srgbClr val="1E328C"/>
                </a:solidFill>
              </a:rPr>
              <a:t>45°</a:t>
            </a:r>
            <a:r>
              <a:rPr lang="zh-CN" altLang="zh-CN" sz="1200" dirty="0">
                <a:solidFill>
                  <a:srgbClr val="1E328C"/>
                </a:solidFill>
              </a:rPr>
              <a:t>左右。</a:t>
            </a:r>
          </a:p>
          <a:p>
            <a:pPr defTabSz="1219170" latinLnBrk="1"/>
            <a:r>
              <a:rPr lang="en-US" altLang="zh-CN" sz="1200" dirty="0">
                <a:solidFill>
                  <a:srgbClr val="1E328C"/>
                </a:solidFill>
              </a:rPr>
              <a:t>●</a:t>
            </a:r>
            <a:r>
              <a:rPr lang="zh-CN" altLang="zh-CN" sz="1200" dirty="0">
                <a:solidFill>
                  <a:srgbClr val="1E328C"/>
                </a:solidFill>
              </a:rPr>
              <a:t>好的助行车具有可调节高度、可固定脚轮、可储存购物、可以固定后当板凳等等；其他比如轮子的耐磨、把手的材质环保等等也是安全因素。</a:t>
            </a:r>
          </a:p>
        </p:txBody>
      </p:sp>
      <p:pic>
        <p:nvPicPr>
          <p:cNvPr id="5" name="图片 12" descr="养老公寓如何设计？_57"/>
          <p:cNvPicPr>
            <a:picLocks/>
          </p:cNvPicPr>
          <p:nvPr/>
        </p:nvPicPr>
        <p:blipFill>
          <a:blip r:embed="rId2" cstate="print"/>
          <a:srcRect/>
          <a:stretch>
            <a:fillRect/>
          </a:stretch>
        </p:blipFill>
        <p:spPr bwMode="auto">
          <a:xfrm>
            <a:off x="3059832" y="3363838"/>
            <a:ext cx="1944216" cy="1080120"/>
          </a:xfrm>
          <a:prstGeom prst="rect">
            <a:avLst/>
          </a:prstGeom>
          <a:noFill/>
          <a:ln>
            <a:noFill/>
          </a:ln>
        </p:spPr>
      </p:pic>
      <p:pic>
        <p:nvPicPr>
          <p:cNvPr id="6" name="图片 13" descr="养老公寓如何设计？_56"/>
          <p:cNvPicPr>
            <a:picLocks/>
          </p:cNvPicPr>
          <p:nvPr/>
        </p:nvPicPr>
        <p:blipFill>
          <a:blip r:embed="rId3" cstate="print"/>
          <a:srcRect/>
          <a:stretch>
            <a:fillRect/>
          </a:stretch>
        </p:blipFill>
        <p:spPr bwMode="auto">
          <a:xfrm>
            <a:off x="5364088" y="1275606"/>
            <a:ext cx="2952328" cy="1554452"/>
          </a:xfrm>
          <a:prstGeom prst="rect">
            <a:avLst/>
          </a:prstGeom>
          <a:noFill/>
          <a:ln>
            <a:noFill/>
          </a:ln>
        </p:spPr>
      </p:pic>
      <p:pic>
        <p:nvPicPr>
          <p:cNvPr id="95234" name="Picture 2" descr="https://timgsa.baidu.com/timg?image&amp;quality=80&amp;size=b9999_10000&amp;sec=1594291155351&amp;di=1276a0ff1ac9e1e6d4756c3cfe61dafb&amp;imgtype=0&amp;src=http%3A%2F%2Fi3.article.fd.zol-img.com.cn%2Ft_s640x2000%2Fg5%2FM00%2F04%2F0D%2FChMkJljeD-mIaj6IAAE8NEm5QLoAAbPYgOcQLoAATxM953.jpg"/>
          <p:cNvPicPr>
            <a:picLocks noChangeAspect="1" noChangeArrowheads="1"/>
          </p:cNvPicPr>
          <p:nvPr/>
        </p:nvPicPr>
        <p:blipFill>
          <a:blip r:embed="rId4" cstate="print"/>
          <a:srcRect/>
          <a:stretch>
            <a:fillRect/>
          </a:stretch>
        </p:blipFill>
        <p:spPr bwMode="auto">
          <a:xfrm>
            <a:off x="1763688" y="1203598"/>
            <a:ext cx="3021974" cy="2016224"/>
          </a:xfrm>
          <a:prstGeom prst="rect">
            <a:avLst/>
          </a:prstGeom>
          <a:noFill/>
        </p:spPr>
      </p:pic>
      <p:pic>
        <p:nvPicPr>
          <p:cNvPr id="95236" name="Picture 4" descr="https://timgsa.baidu.com/timg?image&amp;quality=80&amp;size=b9999_10000&amp;sec=1594291261122&amp;di=36ad3ca685f1832c6cf48536730d33ca&amp;imgtype=0&amp;src=http%3A%2F%2Ft8.baidu.com%2Fit%2Fu%3D3855922209%2C2284964953%26fm%3D193"/>
          <p:cNvPicPr>
            <a:picLocks noChangeAspect="1" noChangeArrowheads="1"/>
          </p:cNvPicPr>
          <p:nvPr/>
        </p:nvPicPr>
        <p:blipFill>
          <a:blip r:embed="rId5" cstate="print"/>
          <a:srcRect/>
          <a:stretch>
            <a:fillRect/>
          </a:stretch>
        </p:blipFill>
        <p:spPr bwMode="auto">
          <a:xfrm>
            <a:off x="995603" y="3363838"/>
            <a:ext cx="1920213" cy="108012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体会</a:t>
            </a:r>
            <a:endParaRPr lang="zh-CN" altLang="en-US" dirty="0"/>
          </a:p>
        </p:txBody>
      </p:sp>
      <p:sp>
        <p:nvSpPr>
          <p:cNvPr id="3" name="内容占位符 2"/>
          <p:cNvSpPr>
            <a:spLocks noGrp="1"/>
          </p:cNvSpPr>
          <p:nvPr>
            <p:ph sz="quarter" idx="11"/>
          </p:nvPr>
        </p:nvSpPr>
        <p:spPr/>
        <p:txBody>
          <a:bodyPr/>
          <a:lstStyle/>
          <a:p>
            <a:r>
              <a:rPr lang="zh-CN" altLang="en-US" dirty="0" smtClean="0"/>
              <a:t>体会</a:t>
            </a:r>
            <a:endParaRPr lang="zh-CN" altLang="en-US" dirty="0"/>
          </a:p>
        </p:txBody>
      </p:sp>
      <p:sp>
        <p:nvSpPr>
          <p:cNvPr id="4" name="内容占位符 3"/>
          <p:cNvSpPr>
            <a:spLocks noGrp="1"/>
          </p:cNvSpPr>
          <p:nvPr>
            <p:ph sz="quarter" idx="12"/>
          </p:nvPr>
        </p:nvSpPr>
        <p:spPr/>
        <p:txBody>
          <a:bodyPr/>
          <a:lstStyle/>
          <a:p>
            <a:r>
              <a:rPr lang="zh-CN" altLang="en-US" dirty="0" smtClean="0"/>
              <a:t>五</a:t>
            </a:r>
            <a:endParaRPr lang="zh-CN" altLang="en-US" dirty="0"/>
          </a:p>
        </p:txBody>
      </p:sp>
      <p:sp>
        <p:nvSpPr>
          <p:cNvPr id="5" name="内容占位符 4"/>
          <p:cNvSpPr>
            <a:spLocks noGrp="1"/>
          </p:cNvSpPr>
          <p:nvPr>
            <p:ph sz="quarter" idx="13"/>
          </p:nvPr>
        </p:nvSpPr>
        <p:spPr/>
        <p:txBody>
          <a:bodyPr/>
          <a:lstStyle/>
          <a:p>
            <a:r>
              <a:rPr lang="zh-CN" altLang="en-US" dirty="0" smtClean="0"/>
              <a:t>体会</a:t>
            </a:r>
            <a:endParaRPr lang="zh-CN" altLang="en-US" dirty="0"/>
          </a:p>
        </p:txBody>
      </p:sp>
    </p:spTree>
    <p:extLst>
      <p:ext uri="{BB962C8B-B14F-4D97-AF65-F5344CB8AC3E}">
        <p14:creationId xmlns:p14="http://schemas.microsoft.com/office/powerpoint/2010/main" xmlns="" val="1779514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www.gddgdpf.org.cn/dgdpf/clzyxx/201712/69ef57ef3ee3465ea0634b578e7cbe48/images/aedb207bdb2b4b7188c7038ef7533dee.png"/>
          <p:cNvPicPr>
            <a:picLocks noChangeAspect="1" noChangeArrowheads="1"/>
          </p:cNvPicPr>
          <p:nvPr/>
        </p:nvPicPr>
        <p:blipFill>
          <a:blip r:embed="rId2" cstate="print"/>
          <a:srcRect/>
          <a:stretch>
            <a:fillRect/>
          </a:stretch>
        </p:blipFill>
        <p:spPr bwMode="auto">
          <a:xfrm>
            <a:off x="4644008" y="1707654"/>
            <a:ext cx="3744417" cy="2396838"/>
          </a:xfrm>
          <a:prstGeom prst="rect">
            <a:avLst/>
          </a:prstGeom>
          <a:noFill/>
          <a:effectLst/>
        </p:spPr>
      </p:pic>
      <p:sp>
        <p:nvSpPr>
          <p:cNvPr id="2" name="内容占位符 1"/>
          <p:cNvSpPr>
            <a:spLocks noGrp="1"/>
          </p:cNvSpPr>
          <p:nvPr>
            <p:ph sz="quarter" idx="10"/>
          </p:nvPr>
        </p:nvSpPr>
        <p:spPr/>
        <p:txBody>
          <a:bodyPr/>
          <a:lstStyle/>
          <a:p>
            <a:r>
              <a:rPr lang="zh-CN" altLang="en-US" dirty="0" smtClean="0"/>
              <a:t>背景</a:t>
            </a:r>
            <a:endParaRPr lang="zh-CN" altLang="en-US" dirty="0"/>
          </a:p>
        </p:txBody>
      </p:sp>
      <p:sp>
        <p:nvSpPr>
          <p:cNvPr id="3" name="内容占位符 2"/>
          <p:cNvSpPr>
            <a:spLocks noGrp="1"/>
          </p:cNvSpPr>
          <p:nvPr>
            <p:ph sz="quarter" idx="11"/>
          </p:nvPr>
        </p:nvSpPr>
        <p:spPr/>
        <p:txBody>
          <a:bodyPr/>
          <a:lstStyle/>
          <a:p>
            <a:r>
              <a:rPr lang="zh-CN" altLang="en-US" dirty="0" smtClean="0"/>
              <a:t>需求</a:t>
            </a:r>
            <a:endParaRPr lang="zh-CN" altLang="en-US" dirty="0"/>
          </a:p>
        </p:txBody>
      </p:sp>
      <p:sp>
        <p:nvSpPr>
          <p:cNvPr id="7" name="矩形 6"/>
          <p:cNvSpPr/>
          <p:nvPr/>
        </p:nvSpPr>
        <p:spPr>
          <a:xfrm>
            <a:off x="971600" y="1707654"/>
            <a:ext cx="3672408" cy="2354491"/>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中国特色社会主义已经进入新时代，社会主要矛盾的转换、国民经济的转型升级、信息技术的日新月异等向残疾人服务提出了更高要求</a:t>
            </a:r>
            <a:r>
              <a:rPr lang="en-US" altLang="zh-CN" sz="1400" dirty="0" smtClean="0">
                <a:solidFill>
                  <a:srgbClr val="1E328C"/>
                </a:solidFill>
              </a:rPr>
              <a:t>;  </a:t>
            </a:r>
          </a:p>
          <a:p>
            <a:pPr>
              <a:lnSpc>
                <a:spcPct val="150000"/>
              </a:lnSpc>
            </a:pPr>
            <a:r>
              <a:rPr lang="en-US" altLang="zh-CN" sz="1400" dirty="0" smtClean="0">
                <a:solidFill>
                  <a:srgbClr val="1E328C"/>
                </a:solidFill>
              </a:rPr>
              <a:t>        </a:t>
            </a:r>
            <a:r>
              <a:rPr lang="zh-CN" altLang="zh-CN" sz="1400" dirty="0" smtClean="0">
                <a:solidFill>
                  <a:srgbClr val="1E328C"/>
                </a:solidFill>
              </a:rPr>
              <a:t>残疾人服务需求表达不畅、服务供应过于依赖家庭、社会服务供求不匹配等也要求残疾人服务不断加以改进。</a:t>
            </a:r>
          </a:p>
        </p:txBody>
      </p:sp>
      <p:sp>
        <p:nvSpPr>
          <p:cNvPr id="8" name="矩形 7"/>
          <p:cNvSpPr/>
          <p:nvPr/>
        </p:nvSpPr>
        <p:spPr>
          <a:xfrm>
            <a:off x="1763688" y="1203598"/>
            <a:ext cx="1415772" cy="338554"/>
          </a:xfrm>
          <a:prstGeom prst="rect">
            <a:avLst/>
          </a:prstGeom>
        </p:spPr>
        <p:txBody>
          <a:bodyPr wrap="none">
            <a:spAutoFit/>
          </a:bodyPr>
          <a:lstStyle/>
          <a:p>
            <a:r>
              <a:rPr lang="en-US" altLang="zh-CN" sz="1600" dirty="0" smtClean="0">
                <a:solidFill>
                  <a:srgbClr val="1E328C"/>
                </a:solidFill>
              </a:rPr>
              <a:t>【</a:t>
            </a:r>
            <a:r>
              <a:rPr lang="zh-CN" altLang="en-US" sz="1600" dirty="0" smtClean="0">
                <a:solidFill>
                  <a:srgbClr val="1E328C"/>
                </a:solidFill>
              </a:rPr>
              <a:t>时代需求</a:t>
            </a:r>
            <a:r>
              <a:rPr lang="en-US" altLang="zh-CN" sz="1600" dirty="0" smtClean="0">
                <a:solidFill>
                  <a:srgbClr val="1E328C"/>
                </a:solidFill>
              </a:rPr>
              <a:t>】</a:t>
            </a:r>
            <a:endParaRPr lang="zh-CN" altLang="en-US"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体会</a:t>
            </a:r>
            <a:endParaRPr lang="zh-CN" altLang="en-US" dirty="0"/>
          </a:p>
        </p:txBody>
      </p:sp>
      <p:sp>
        <p:nvSpPr>
          <p:cNvPr id="3" name="内容占位符 2"/>
          <p:cNvSpPr>
            <a:spLocks noGrp="1"/>
          </p:cNvSpPr>
          <p:nvPr>
            <p:ph sz="quarter" idx="11"/>
          </p:nvPr>
        </p:nvSpPr>
        <p:spPr/>
        <p:txBody>
          <a:bodyPr/>
          <a:lstStyle/>
          <a:p>
            <a:r>
              <a:rPr lang="zh-CN" altLang="en-US" dirty="0" smtClean="0"/>
              <a:t>标准</a:t>
            </a:r>
            <a:endParaRPr lang="zh-CN" altLang="en-US" dirty="0"/>
          </a:p>
        </p:txBody>
      </p:sp>
      <p:sp>
        <p:nvSpPr>
          <p:cNvPr id="4" name="矩形 3"/>
          <p:cNvSpPr/>
          <p:nvPr/>
        </p:nvSpPr>
        <p:spPr>
          <a:xfrm>
            <a:off x="3851920" y="1923678"/>
            <a:ext cx="4392488" cy="1569660"/>
          </a:xfrm>
          <a:prstGeom prst="rect">
            <a:avLst/>
          </a:prstGeom>
        </p:spPr>
        <p:txBody>
          <a:bodyPr wrap="square">
            <a:spAutoFit/>
          </a:bodyPr>
          <a:lstStyle/>
          <a:p>
            <a:pPr>
              <a:lnSpc>
                <a:spcPct val="150000"/>
              </a:lnSpc>
            </a:pPr>
            <a:r>
              <a:rPr lang="zh-CN" altLang="en-US" sz="1600" dirty="0" smtClean="0">
                <a:solidFill>
                  <a:srgbClr val="FF0000"/>
                </a:solidFill>
                <a:effectLst>
                  <a:outerShdw blurRad="38100" dist="38100" dir="2700000" algn="tl">
                    <a:srgbClr val="000000">
                      <a:alpha val="43137"/>
                    </a:srgbClr>
                  </a:outerShdw>
                </a:effectLst>
              </a:rPr>
              <a:t>精确识别</a:t>
            </a:r>
            <a:r>
              <a:rPr lang="zh-CN" altLang="en-US" sz="1600" dirty="0" smtClean="0">
                <a:solidFill>
                  <a:srgbClr val="1E328C"/>
                </a:solidFill>
              </a:rPr>
              <a:t>，必须掌握数据，以</a:t>
            </a:r>
            <a:r>
              <a:rPr lang="zh-CN" altLang="en-US" sz="1600" dirty="0" smtClean="0">
                <a:solidFill>
                  <a:srgbClr val="FF0000"/>
                </a:solidFill>
                <a:effectLst>
                  <a:outerShdw blurRad="38100" dist="38100" dir="2700000" algn="tl">
                    <a:srgbClr val="000000">
                      <a:alpha val="43137"/>
                    </a:srgbClr>
                  </a:outerShdw>
                </a:effectLst>
              </a:rPr>
              <a:t>入户调查</a:t>
            </a:r>
            <a:r>
              <a:rPr lang="zh-CN" altLang="en-US" sz="1600" dirty="0" smtClean="0">
                <a:solidFill>
                  <a:srgbClr val="1E328C"/>
                </a:solidFill>
              </a:rPr>
              <a:t>为基础；</a:t>
            </a:r>
            <a:endParaRPr lang="en-US" altLang="zh-CN" sz="1600" dirty="0" smtClean="0">
              <a:solidFill>
                <a:srgbClr val="1E328C"/>
              </a:solidFill>
            </a:endParaRPr>
          </a:p>
          <a:p>
            <a:pPr>
              <a:lnSpc>
                <a:spcPct val="150000"/>
              </a:lnSpc>
            </a:pPr>
            <a:r>
              <a:rPr lang="zh-CN" altLang="en-US" sz="1600" dirty="0" smtClean="0">
                <a:solidFill>
                  <a:srgbClr val="FF0000"/>
                </a:solidFill>
                <a:effectLst>
                  <a:outerShdw blurRad="38100" dist="38100" dir="2700000" algn="tl">
                    <a:srgbClr val="000000">
                      <a:alpha val="43137"/>
                    </a:srgbClr>
                  </a:outerShdw>
                </a:effectLst>
              </a:rPr>
              <a:t>精确帮扶</a:t>
            </a:r>
            <a:r>
              <a:rPr lang="zh-CN" altLang="en-US" sz="1600" dirty="0" smtClean="0">
                <a:solidFill>
                  <a:srgbClr val="1E328C"/>
                </a:solidFill>
              </a:rPr>
              <a:t>，必须具体分析，以</a:t>
            </a:r>
            <a:r>
              <a:rPr lang="zh-CN" altLang="en-US" sz="1600" dirty="0" smtClean="0">
                <a:solidFill>
                  <a:srgbClr val="FF0000"/>
                </a:solidFill>
                <a:effectLst>
                  <a:outerShdw blurRad="38100" dist="38100" dir="2700000" algn="tl">
                    <a:srgbClr val="000000">
                      <a:alpha val="43137"/>
                    </a:srgbClr>
                  </a:outerShdw>
                </a:effectLst>
              </a:rPr>
              <a:t>个性服务</a:t>
            </a:r>
            <a:r>
              <a:rPr lang="zh-CN" altLang="en-US" sz="1600" dirty="0" smtClean="0">
                <a:solidFill>
                  <a:srgbClr val="1E328C"/>
                </a:solidFill>
              </a:rPr>
              <a:t>为关键；</a:t>
            </a:r>
            <a:endParaRPr lang="en-US" altLang="zh-CN" sz="1600" dirty="0" smtClean="0">
              <a:solidFill>
                <a:srgbClr val="1E328C"/>
              </a:solidFill>
            </a:endParaRPr>
          </a:p>
          <a:p>
            <a:pPr>
              <a:lnSpc>
                <a:spcPct val="150000"/>
              </a:lnSpc>
            </a:pPr>
            <a:r>
              <a:rPr lang="zh-CN" altLang="en-US" sz="1600" dirty="0" smtClean="0">
                <a:solidFill>
                  <a:srgbClr val="FF0000"/>
                </a:solidFill>
                <a:effectLst>
                  <a:outerShdw blurRad="38100" dist="38100" dir="2700000" algn="tl">
                    <a:srgbClr val="000000">
                      <a:alpha val="43137"/>
                    </a:srgbClr>
                  </a:outerShdw>
                </a:effectLst>
              </a:rPr>
              <a:t>精确管理</a:t>
            </a:r>
            <a:r>
              <a:rPr lang="zh-CN" altLang="en-US" sz="1600" dirty="0" smtClean="0">
                <a:solidFill>
                  <a:srgbClr val="1E328C"/>
                </a:solidFill>
              </a:rPr>
              <a:t>，必须分析比对，以</a:t>
            </a:r>
            <a:r>
              <a:rPr lang="zh-CN" altLang="en-US" sz="1600" dirty="0" smtClean="0">
                <a:solidFill>
                  <a:srgbClr val="FF0000"/>
                </a:solidFill>
                <a:effectLst>
                  <a:outerShdw blurRad="38100" dist="38100" dir="2700000" algn="tl">
                    <a:srgbClr val="000000">
                      <a:alpha val="43137"/>
                    </a:srgbClr>
                  </a:outerShdw>
                </a:effectLst>
              </a:rPr>
              <a:t>精准台帐</a:t>
            </a:r>
            <a:r>
              <a:rPr lang="zh-CN" altLang="en-US" sz="1600" dirty="0" smtClean="0">
                <a:solidFill>
                  <a:srgbClr val="1E328C"/>
                </a:solidFill>
              </a:rPr>
              <a:t>为支撑；</a:t>
            </a:r>
            <a:endParaRPr lang="en-US" altLang="zh-CN" sz="1600" dirty="0" smtClean="0">
              <a:solidFill>
                <a:srgbClr val="1E328C"/>
              </a:solidFill>
            </a:endParaRPr>
          </a:p>
          <a:p>
            <a:pPr>
              <a:lnSpc>
                <a:spcPct val="150000"/>
              </a:lnSpc>
            </a:pPr>
            <a:r>
              <a:rPr lang="zh-CN" altLang="en-US" sz="1600" dirty="0" smtClean="0">
                <a:solidFill>
                  <a:srgbClr val="FF0000"/>
                </a:solidFill>
                <a:effectLst>
                  <a:outerShdw blurRad="38100" dist="38100" dir="2700000" algn="tl">
                    <a:srgbClr val="000000">
                      <a:alpha val="43137"/>
                    </a:srgbClr>
                  </a:outerShdw>
                </a:effectLst>
              </a:rPr>
              <a:t>决胜攻坚</a:t>
            </a:r>
            <a:r>
              <a:rPr lang="zh-CN" altLang="en-US" sz="1600" dirty="0" smtClean="0">
                <a:solidFill>
                  <a:srgbClr val="1E328C"/>
                </a:solidFill>
              </a:rPr>
              <a:t>，必须问题清零，以</a:t>
            </a:r>
            <a:r>
              <a:rPr lang="zh-CN" altLang="en-US" sz="1600" dirty="0" smtClean="0">
                <a:solidFill>
                  <a:srgbClr val="FF0000"/>
                </a:solidFill>
                <a:effectLst>
                  <a:outerShdw blurRad="38100" dist="38100" dir="2700000" algn="tl">
                    <a:srgbClr val="000000">
                      <a:alpha val="43137"/>
                    </a:srgbClr>
                  </a:outerShdw>
                </a:effectLst>
              </a:rPr>
              <a:t>考核满分</a:t>
            </a:r>
            <a:r>
              <a:rPr lang="zh-CN" altLang="en-US" sz="1600" dirty="0" smtClean="0">
                <a:solidFill>
                  <a:srgbClr val="1E328C"/>
                </a:solidFill>
              </a:rPr>
              <a:t>为要求。</a:t>
            </a:r>
          </a:p>
        </p:txBody>
      </p:sp>
      <p:pic>
        <p:nvPicPr>
          <p:cNvPr id="103426" name="Picture 2" descr="https://timgsa.baidu.com/timg?image&amp;quality=80&amp;size=b9999_10000&amp;sec=1594297933900&amp;di=5ef7e66c487c60f30dcfe9386a47b6c3&amp;imgtype=0&amp;src=http%3A%2F%2Fimg2.imgtn.bdimg.com%2Fit%2Fu%3D1130895327%2C2235712480%26fm%3D214%26gp%3D0.jpg"/>
          <p:cNvPicPr>
            <a:picLocks noChangeAspect="1" noChangeArrowheads="1"/>
          </p:cNvPicPr>
          <p:nvPr/>
        </p:nvPicPr>
        <p:blipFill>
          <a:blip r:embed="rId3" cstate="print"/>
          <a:srcRect/>
          <a:stretch>
            <a:fillRect/>
          </a:stretch>
        </p:blipFill>
        <p:spPr bwMode="auto">
          <a:xfrm>
            <a:off x="827584" y="2499742"/>
            <a:ext cx="2506607" cy="18002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体会</a:t>
            </a:r>
            <a:endParaRPr lang="zh-CN" altLang="en-US" dirty="0"/>
          </a:p>
        </p:txBody>
      </p:sp>
      <p:sp>
        <p:nvSpPr>
          <p:cNvPr id="3" name="内容占位符 2"/>
          <p:cNvSpPr>
            <a:spLocks noGrp="1"/>
          </p:cNvSpPr>
          <p:nvPr>
            <p:ph sz="quarter" idx="11"/>
          </p:nvPr>
        </p:nvSpPr>
        <p:spPr/>
        <p:txBody>
          <a:bodyPr/>
          <a:lstStyle/>
          <a:p>
            <a:r>
              <a:rPr lang="zh-CN" altLang="en-US" dirty="0" smtClean="0"/>
              <a:t>认知</a:t>
            </a:r>
            <a:endParaRPr lang="zh-CN" altLang="en-US" dirty="0"/>
          </a:p>
        </p:txBody>
      </p:sp>
      <p:sp>
        <p:nvSpPr>
          <p:cNvPr id="4" name="矩形 3"/>
          <p:cNvSpPr/>
          <p:nvPr/>
        </p:nvSpPr>
        <p:spPr>
          <a:xfrm>
            <a:off x="2051720" y="3723878"/>
            <a:ext cx="6480720" cy="413831"/>
          </a:xfrm>
          <a:prstGeom prst="rect">
            <a:avLst/>
          </a:prstGeom>
        </p:spPr>
        <p:txBody>
          <a:bodyPr wrap="square">
            <a:spAutoFit/>
          </a:bodyPr>
          <a:lstStyle/>
          <a:p>
            <a:pPr>
              <a:lnSpc>
                <a:spcPct val="150000"/>
              </a:lnSpc>
            </a:pPr>
            <a:r>
              <a:rPr lang="en-US" altLang="zh-CN" sz="1600" dirty="0" smtClean="0">
                <a:solidFill>
                  <a:srgbClr val="1E328C"/>
                </a:solidFill>
              </a:rPr>
              <a:t>【</a:t>
            </a:r>
            <a:r>
              <a:rPr lang="zh-CN" altLang="en-US" sz="1600" dirty="0" smtClean="0">
                <a:solidFill>
                  <a:srgbClr val="1E328C"/>
                </a:solidFill>
              </a:rPr>
              <a:t>路不一定是我们可以选择的，但我们可以选择把路走好。</a:t>
            </a:r>
            <a:r>
              <a:rPr lang="en-US" altLang="zh-CN" sz="1600" dirty="0" smtClean="0">
                <a:solidFill>
                  <a:srgbClr val="1E328C"/>
                </a:solidFill>
              </a:rPr>
              <a:t>】</a:t>
            </a:r>
            <a:endParaRPr lang="zh-CN" altLang="en-US" sz="1600" dirty="0" smtClean="0">
              <a:solidFill>
                <a:srgbClr val="1E328C"/>
              </a:solidFill>
            </a:endParaRPr>
          </a:p>
        </p:txBody>
      </p:sp>
      <p:sp>
        <p:nvSpPr>
          <p:cNvPr id="5" name="矩形 4"/>
          <p:cNvSpPr/>
          <p:nvPr/>
        </p:nvSpPr>
        <p:spPr>
          <a:xfrm>
            <a:off x="1475656" y="1923678"/>
            <a:ext cx="4572000" cy="783163"/>
          </a:xfrm>
          <a:prstGeom prst="rect">
            <a:avLst/>
          </a:prstGeom>
        </p:spPr>
        <p:txBody>
          <a:bodyPr>
            <a:spAutoFit/>
          </a:bodyPr>
          <a:lstStyle/>
          <a:p>
            <a:pPr>
              <a:lnSpc>
                <a:spcPct val="150000"/>
              </a:lnSpc>
            </a:pPr>
            <a:r>
              <a:rPr lang="zh-CN" altLang="en-US" sz="1600" dirty="0" smtClean="0">
                <a:solidFill>
                  <a:srgbClr val="1E328C"/>
                </a:solidFill>
              </a:rPr>
              <a:t>走好选择的路，别选择好走的路，你才能拥有真正的自己。</a:t>
            </a:r>
            <a:r>
              <a:rPr lang="en-US" altLang="zh-CN" sz="1600" dirty="0" smtClean="0">
                <a:solidFill>
                  <a:srgbClr val="1E328C"/>
                </a:solidFill>
              </a:rPr>
              <a:t>----</a:t>
            </a:r>
            <a:r>
              <a:rPr lang="zh-CN" altLang="en-US" sz="1600" dirty="0" smtClean="0">
                <a:solidFill>
                  <a:srgbClr val="1E328C"/>
                </a:solidFill>
              </a:rPr>
              <a:t>杨绛</a:t>
            </a:r>
          </a:p>
        </p:txBody>
      </p:sp>
      <p:pic>
        <p:nvPicPr>
          <p:cNvPr id="94210" name="Picture 2" descr="http://5b0988e595225.cdn.sohucs.com/images/20170928/f47a90a7ce4541c0ab7dfae50fba151c.jpeg"/>
          <p:cNvPicPr>
            <a:picLocks noChangeAspect="1" noChangeArrowheads="1"/>
          </p:cNvPicPr>
          <p:nvPr/>
        </p:nvPicPr>
        <p:blipFill>
          <a:blip r:embed="rId2" cstate="print"/>
          <a:srcRect/>
          <a:stretch>
            <a:fillRect/>
          </a:stretch>
        </p:blipFill>
        <p:spPr bwMode="auto">
          <a:xfrm>
            <a:off x="6228184" y="1203598"/>
            <a:ext cx="1769688" cy="208823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275856" y="1851025"/>
            <a:ext cx="2016224" cy="720725"/>
          </a:xfrm>
        </p:spPr>
        <p:txBody>
          <a:bodyPr rtlCol="0"/>
          <a:lstStyle/>
          <a:p>
            <a:pPr fontAlgn="auto">
              <a:spcAft>
                <a:spcPts val="0"/>
              </a:spcAft>
              <a:defRPr/>
            </a:pPr>
            <a:r>
              <a:rPr lang="zh-CN" altLang="en-US" dirty="0" smtClean="0"/>
              <a:t>结束</a:t>
            </a:r>
            <a:endParaRPr lang="zh-CN" altLang="en-US" dirty="0"/>
          </a:p>
        </p:txBody>
      </p:sp>
      <p:sp>
        <p:nvSpPr>
          <p:cNvPr id="3" name="文本占位符 2"/>
          <p:cNvSpPr>
            <a:spLocks noGrp="1"/>
          </p:cNvSpPr>
          <p:nvPr>
            <p:ph type="body" sz="quarter" idx="11"/>
          </p:nvPr>
        </p:nvSpPr>
        <p:spPr/>
        <p:txBody>
          <a:bodyPr rtlCol="0">
            <a:normAutofit fontScale="85000" lnSpcReduction="20000"/>
          </a:bodyPr>
          <a:lstStyle/>
          <a:p>
            <a:pPr fontAlgn="auto">
              <a:spcAft>
                <a:spcPts val="0"/>
              </a:spcAft>
              <a:defRPr/>
            </a:pPr>
            <a:r>
              <a:rPr lang="en-US" altLang="zh-CN" b="1" dirty="0" smtClean="0"/>
              <a:t>The End</a:t>
            </a:r>
          </a:p>
        </p:txBody>
      </p:sp>
      <p:sp>
        <p:nvSpPr>
          <p:cNvPr id="5" name="文本占位符 4"/>
          <p:cNvSpPr>
            <a:spLocks noGrp="1"/>
          </p:cNvSpPr>
          <p:nvPr>
            <p:ph type="body" sz="quarter" idx="12"/>
          </p:nvPr>
        </p:nvSpPr>
        <p:spPr/>
        <p:txBody>
          <a:bodyPr/>
          <a:lstStyle/>
          <a:p>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p:txBody>
          <a:bodyPr/>
          <a:lstStyle/>
          <a:p>
            <a:r>
              <a:rPr lang="zh-CN" altLang="en-US" dirty="0" smtClean="0"/>
              <a:t>背景</a:t>
            </a:r>
          </a:p>
          <a:p>
            <a:endParaRPr lang="zh-CN" altLang="en-US" dirty="0"/>
          </a:p>
        </p:txBody>
      </p:sp>
      <p:sp>
        <p:nvSpPr>
          <p:cNvPr id="3" name="内容占位符 2"/>
          <p:cNvSpPr>
            <a:spLocks noGrp="1"/>
          </p:cNvSpPr>
          <p:nvPr>
            <p:ph sz="quarter" idx="11"/>
          </p:nvPr>
        </p:nvSpPr>
        <p:spPr/>
        <p:txBody>
          <a:bodyPr/>
          <a:lstStyle/>
          <a:p>
            <a:r>
              <a:rPr lang="zh-CN" altLang="en-US" dirty="0" smtClean="0"/>
              <a:t>发起</a:t>
            </a:r>
            <a:endParaRPr lang="zh-CN" altLang="en-US" dirty="0"/>
          </a:p>
        </p:txBody>
      </p:sp>
      <p:pic>
        <p:nvPicPr>
          <p:cNvPr id="4" name="Picture 1" descr="C:\Users\Administrator\Desktop\微信图片_20200614210427.jpg"/>
          <p:cNvPicPr>
            <a:picLocks noChangeAspect="1" noChangeArrowheads="1"/>
          </p:cNvPicPr>
          <p:nvPr/>
        </p:nvPicPr>
        <p:blipFill>
          <a:blip r:embed="rId2" cstate="print"/>
          <a:srcRect/>
          <a:stretch>
            <a:fillRect/>
          </a:stretch>
        </p:blipFill>
        <p:spPr bwMode="auto">
          <a:xfrm>
            <a:off x="4355976" y="1491630"/>
            <a:ext cx="3888432" cy="2592288"/>
          </a:xfrm>
          <a:prstGeom prst="rect">
            <a:avLst/>
          </a:prstGeom>
          <a:noFill/>
        </p:spPr>
      </p:pic>
      <p:sp>
        <p:nvSpPr>
          <p:cNvPr id="5" name="矩形 4"/>
          <p:cNvSpPr/>
          <p:nvPr/>
        </p:nvSpPr>
        <p:spPr>
          <a:xfrm>
            <a:off x="1331640" y="1707654"/>
            <a:ext cx="2664296" cy="1708160"/>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模式起于残疾人脱贫攻坚工作，是在惠残政策落实不全面、不精准问题的主动解决中，各级残联组织积极探索逐步形成的。</a:t>
            </a:r>
          </a:p>
        </p:txBody>
      </p:sp>
      <p:sp>
        <p:nvSpPr>
          <p:cNvPr id="6" name="矩形 5"/>
          <p:cNvSpPr/>
          <p:nvPr/>
        </p:nvSpPr>
        <p:spPr>
          <a:xfrm>
            <a:off x="1763688" y="1203598"/>
            <a:ext cx="1415772" cy="338554"/>
          </a:xfrm>
          <a:prstGeom prst="rect">
            <a:avLst/>
          </a:prstGeom>
        </p:spPr>
        <p:txBody>
          <a:bodyPr wrap="none">
            <a:spAutoFit/>
          </a:bodyPr>
          <a:lstStyle/>
          <a:p>
            <a:r>
              <a:rPr lang="en-US" altLang="zh-CN" sz="1600" dirty="0" smtClean="0">
                <a:solidFill>
                  <a:srgbClr val="1E328C"/>
                </a:solidFill>
              </a:rPr>
              <a:t>【</a:t>
            </a:r>
            <a:r>
              <a:rPr lang="zh-CN" altLang="en-US" sz="1600" dirty="0" smtClean="0">
                <a:solidFill>
                  <a:srgbClr val="1E328C"/>
                </a:solidFill>
              </a:rPr>
              <a:t>适时发起</a:t>
            </a:r>
            <a:r>
              <a:rPr lang="en-US" altLang="zh-CN" sz="1600" dirty="0" smtClean="0">
                <a:solidFill>
                  <a:srgbClr val="1E328C"/>
                </a:solidFill>
              </a:rPr>
              <a:t>】</a:t>
            </a:r>
            <a:endParaRPr lang="zh-CN"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gddgdpf.org.cn/dgdpf/clzyxx/201712/69ef57ef3ee3465ea0634b578e7cbe48/images/cc3f6766936f4705976a60b673a80f52.png"/>
          <p:cNvPicPr>
            <a:picLocks noChangeAspect="1" noChangeArrowheads="1"/>
          </p:cNvPicPr>
          <p:nvPr/>
        </p:nvPicPr>
        <p:blipFill>
          <a:blip r:embed="rId2" cstate="print"/>
          <a:srcRect/>
          <a:stretch>
            <a:fillRect/>
          </a:stretch>
        </p:blipFill>
        <p:spPr bwMode="auto">
          <a:xfrm>
            <a:off x="5364088" y="1635646"/>
            <a:ext cx="3025890" cy="2507010"/>
          </a:xfrm>
          <a:prstGeom prst="rect">
            <a:avLst/>
          </a:prstGeom>
          <a:noFill/>
          <a:effectLst>
            <a:glow rad="101600">
              <a:schemeClr val="accent3">
                <a:satMod val="175000"/>
                <a:alpha val="40000"/>
              </a:schemeClr>
            </a:glow>
          </a:effectLst>
        </p:spPr>
      </p:pic>
      <p:sp>
        <p:nvSpPr>
          <p:cNvPr id="2" name="内容占位符 1"/>
          <p:cNvSpPr>
            <a:spLocks noGrp="1"/>
          </p:cNvSpPr>
          <p:nvPr>
            <p:ph sz="quarter" idx="10"/>
          </p:nvPr>
        </p:nvSpPr>
        <p:spPr/>
        <p:txBody>
          <a:bodyPr/>
          <a:lstStyle/>
          <a:p>
            <a:r>
              <a:rPr lang="zh-CN" altLang="en-US" dirty="0" smtClean="0"/>
              <a:t>背景</a:t>
            </a:r>
          </a:p>
          <a:p>
            <a:endParaRPr lang="zh-CN" altLang="en-US" dirty="0"/>
          </a:p>
        </p:txBody>
      </p:sp>
      <p:sp>
        <p:nvSpPr>
          <p:cNvPr id="3" name="内容占位符 2"/>
          <p:cNvSpPr>
            <a:spLocks noGrp="1"/>
          </p:cNvSpPr>
          <p:nvPr>
            <p:ph sz="quarter" idx="11"/>
          </p:nvPr>
        </p:nvSpPr>
        <p:spPr/>
        <p:txBody>
          <a:bodyPr/>
          <a:lstStyle/>
          <a:p>
            <a:r>
              <a:rPr lang="zh-CN" altLang="en-US" dirty="0" smtClean="0"/>
              <a:t>任务</a:t>
            </a:r>
            <a:endParaRPr lang="zh-CN" altLang="en-US" dirty="0"/>
          </a:p>
        </p:txBody>
      </p:sp>
      <p:sp>
        <p:nvSpPr>
          <p:cNvPr id="4" name="矩形 3"/>
          <p:cNvSpPr/>
          <p:nvPr/>
        </p:nvSpPr>
        <p:spPr>
          <a:xfrm>
            <a:off x="1259632" y="1635646"/>
            <a:ext cx="3888432" cy="2677656"/>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en-US" sz="1400" dirty="0" smtClean="0">
                <a:solidFill>
                  <a:srgbClr val="1E328C"/>
                </a:solidFill>
              </a:rPr>
              <a:t>一方面，我们面临艰巨任务。</a:t>
            </a:r>
            <a:r>
              <a:rPr lang="en-US" altLang="zh-CN" sz="1400" dirty="0" smtClean="0">
                <a:solidFill>
                  <a:srgbClr val="1E328C"/>
                </a:solidFill>
              </a:rPr>
              <a:t> 2020</a:t>
            </a:r>
            <a:r>
              <a:rPr lang="zh-CN" altLang="zh-CN" sz="1400" dirty="0" smtClean="0">
                <a:solidFill>
                  <a:srgbClr val="1E328C"/>
                </a:solidFill>
              </a:rPr>
              <a:t>年，市残联实施</a:t>
            </a:r>
            <a:r>
              <a:rPr lang="en-US" altLang="zh-CN" sz="1400" dirty="0" smtClean="0">
                <a:solidFill>
                  <a:srgbClr val="1E328C"/>
                </a:solidFill>
              </a:rPr>
              <a:t>“</a:t>
            </a:r>
            <a:r>
              <a:rPr lang="zh-CN" altLang="zh-CN" sz="1400" dirty="0" smtClean="0">
                <a:solidFill>
                  <a:srgbClr val="1E328C"/>
                </a:solidFill>
              </a:rPr>
              <a:t>助残脱贫</a:t>
            </a:r>
            <a:r>
              <a:rPr lang="en-US" altLang="zh-CN" sz="1400" dirty="0" smtClean="0">
                <a:solidFill>
                  <a:srgbClr val="1E328C"/>
                </a:solidFill>
              </a:rPr>
              <a:t>”</a:t>
            </a:r>
            <a:r>
              <a:rPr lang="zh-CN" altLang="zh-CN" sz="1400" dirty="0" smtClean="0">
                <a:solidFill>
                  <a:srgbClr val="1E328C"/>
                </a:solidFill>
              </a:rPr>
              <a:t>攻坚工程，要求对全市</a:t>
            </a:r>
            <a:r>
              <a:rPr lang="en-US" altLang="zh-CN" sz="1400" dirty="0" smtClean="0">
                <a:solidFill>
                  <a:srgbClr val="1E328C"/>
                </a:solidFill>
              </a:rPr>
              <a:t>21000</a:t>
            </a:r>
            <a:r>
              <a:rPr lang="zh-CN" altLang="en-US" sz="1400" dirty="0" smtClean="0">
                <a:solidFill>
                  <a:srgbClr val="1E328C"/>
                </a:solidFill>
              </a:rPr>
              <a:t>余</a:t>
            </a:r>
            <a:r>
              <a:rPr lang="zh-CN" altLang="zh-CN" sz="1400" dirty="0" smtClean="0">
                <a:solidFill>
                  <a:srgbClr val="1E328C"/>
                </a:solidFill>
              </a:rPr>
              <a:t>名贫困残疾人</a:t>
            </a:r>
            <a:r>
              <a:rPr lang="en-US" altLang="zh-CN" sz="1400" dirty="0" smtClean="0">
                <a:solidFill>
                  <a:srgbClr val="1E328C"/>
                </a:solidFill>
              </a:rPr>
              <a:t>10</a:t>
            </a:r>
            <a:r>
              <a:rPr lang="zh-CN" altLang="zh-CN" sz="1400" dirty="0" smtClean="0">
                <a:solidFill>
                  <a:srgbClr val="1E328C"/>
                </a:solidFill>
              </a:rPr>
              <a:t>项惠残残政策落实情况进行逐户核查，逐人列出政策落实不到位的问题清单；对</a:t>
            </a:r>
            <a:r>
              <a:rPr lang="en-US" altLang="zh-CN" sz="1400" dirty="0" smtClean="0">
                <a:solidFill>
                  <a:srgbClr val="1E328C"/>
                </a:solidFill>
              </a:rPr>
              <a:t>11000</a:t>
            </a:r>
            <a:r>
              <a:rPr lang="zh-CN" altLang="en-US" sz="1400" dirty="0" smtClean="0">
                <a:solidFill>
                  <a:srgbClr val="1E328C"/>
                </a:solidFill>
              </a:rPr>
              <a:t>余</a:t>
            </a:r>
            <a:r>
              <a:rPr lang="zh-CN" altLang="zh-CN" sz="1400" dirty="0" smtClean="0">
                <a:solidFill>
                  <a:srgbClr val="1E328C"/>
                </a:solidFill>
              </a:rPr>
              <a:t>户重度贫困残疾人无障碍需求、辅具适配、精准康复进行调查，个性化订制改造、适配、康复方案，并于</a:t>
            </a:r>
            <a:r>
              <a:rPr lang="en-US" altLang="zh-CN" sz="1400" dirty="0" smtClean="0">
                <a:solidFill>
                  <a:srgbClr val="1E328C"/>
                </a:solidFill>
              </a:rPr>
              <a:t>3</a:t>
            </a:r>
            <a:r>
              <a:rPr lang="zh-CN" altLang="zh-CN" sz="1400" dirty="0" smtClean="0">
                <a:solidFill>
                  <a:srgbClr val="1E328C"/>
                </a:solidFill>
              </a:rPr>
              <a:t>个月内全面落实。</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http://5b0988e595225.cdn.sohucs.com/images/20171129/c24a50d6b8b54032a4c7a5239bf8ba41.jpeg"/>
          <p:cNvPicPr>
            <a:picLocks noChangeAspect="1" noChangeArrowheads="1"/>
          </p:cNvPicPr>
          <p:nvPr/>
        </p:nvPicPr>
        <p:blipFill>
          <a:blip r:embed="rId2" cstate="print"/>
          <a:srcRect/>
          <a:stretch>
            <a:fillRect/>
          </a:stretch>
        </p:blipFill>
        <p:spPr bwMode="auto">
          <a:xfrm>
            <a:off x="5652120" y="2787774"/>
            <a:ext cx="2283497" cy="1584176"/>
          </a:xfrm>
          <a:prstGeom prst="rect">
            <a:avLst/>
          </a:prstGeom>
          <a:noFill/>
        </p:spPr>
      </p:pic>
      <p:sp>
        <p:nvSpPr>
          <p:cNvPr id="2" name="内容占位符 1"/>
          <p:cNvSpPr>
            <a:spLocks noGrp="1"/>
          </p:cNvSpPr>
          <p:nvPr>
            <p:ph sz="quarter" idx="10"/>
          </p:nvPr>
        </p:nvSpPr>
        <p:spPr/>
        <p:txBody>
          <a:bodyPr/>
          <a:lstStyle/>
          <a:p>
            <a:r>
              <a:rPr lang="zh-CN" altLang="en-US" dirty="0" smtClean="0"/>
              <a:t>背景</a:t>
            </a:r>
          </a:p>
          <a:p>
            <a:endParaRPr lang="zh-CN" altLang="en-US" dirty="0"/>
          </a:p>
        </p:txBody>
      </p:sp>
      <p:sp>
        <p:nvSpPr>
          <p:cNvPr id="3" name="内容占位符 2"/>
          <p:cNvSpPr>
            <a:spLocks noGrp="1"/>
          </p:cNvSpPr>
          <p:nvPr>
            <p:ph sz="quarter" idx="11"/>
          </p:nvPr>
        </p:nvSpPr>
        <p:spPr/>
        <p:txBody>
          <a:bodyPr/>
          <a:lstStyle/>
          <a:p>
            <a:r>
              <a:rPr lang="zh-CN" altLang="en-US" dirty="0" smtClean="0"/>
              <a:t>困难</a:t>
            </a:r>
            <a:endParaRPr lang="zh-CN" altLang="en-US" dirty="0"/>
          </a:p>
        </p:txBody>
      </p:sp>
      <p:sp>
        <p:nvSpPr>
          <p:cNvPr id="5" name="矩形 4"/>
          <p:cNvSpPr/>
          <p:nvPr/>
        </p:nvSpPr>
        <p:spPr>
          <a:xfrm>
            <a:off x="1187624" y="1635646"/>
            <a:ext cx="4104456" cy="2677656"/>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en-US" sz="1400" dirty="0" smtClean="0">
                <a:solidFill>
                  <a:srgbClr val="1E328C"/>
                </a:solidFill>
              </a:rPr>
              <a:t>另一方面，我们存在诸多客观困难。</a:t>
            </a:r>
            <a:r>
              <a:rPr lang="zh-CN" altLang="zh-CN" sz="1400" dirty="0" smtClean="0">
                <a:solidFill>
                  <a:srgbClr val="1E328C"/>
                </a:solidFill>
              </a:rPr>
              <a:t>基层残联提出</a:t>
            </a:r>
            <a:r>
              <a:rPr lang="en-US" altLang="zh-CN" sz="1400" dirty="0" smtClean="0">
                <a:solidFill>
                  <a:srgbClr val="1E328C"/>
                </a:solidFill>
              </a:rPr>
              <a:t>“</a:t>
            </a:r>
            <a:r>
              <a:rPr lang="zh-CN" altLang="zh-CN" sz="1400" dirty="0" smtClean="0">
                <a:solidFill>
                  <a:srgbClr val="1E328C"/>
                </a:solidFill>
              </a:rPr>
              <a:t>残疾人需求不明确</a:t>
            </a:r>
            <a:r>
              <a:rPr lang="en-US" altLang="zh-CN" sz="1400" dirty="0" smtClean="0">
                <a:solidFill>
                  <a:srgbClr val="1E328C"/>
                </a:solidFill>
              </a:rPr>
              <a:t>”</a:t>
            </a:r>
            <a:r>
              <a:rPr lang="zh-CN" altLang="zh-CN" sz="1400" dirty="0" smtClean="0">
                <a:solidFill>
                  <a:srgbClr val="1E328C"/>
                </a:solidFill>
              </a:rPr>
              <a:t>、</a:t>
            </a:r>
            <a:r>
              <a:rPr lang="en-US" altLang="zh-CN" sz="1400" dirty="0" smtClean="0">
                <a:solidFill>
                  <a:srgbClr val="1E328C"/>
                </a:solidFill>
              </a:rPr>
              <a:t>“</a:t>
            </a:r>
            <a:r>
              <a:rPr lang="zh-CN" altLang="zh-CN" sz="1400" dirty="0" smtClean="0">
                <a:solidFill>
                  <a:srgbClr val="1E328C"/>
                </a:solidFill>
              </a:rPr>
              <a:t>工作人手少</a:t>
            </a:r>
            <a:r>
              <a:rPr lang="en-US" altLang="zh-CN" sz="1400" dirty="0" smtClean="0">
                <a:solidFill>
                  <a:srgbClr val="1E328C"/>
                </a:solidFill>
              </a:rPr>
              <a:t>”</a:t>
            </a:r>
            <a:r>
              <a:rPr lang="zh-CN" altLang="zh-CN" sz="1400" dirty="0" smtClean="0">
                <a:solidFill>
                  <a:srgbClr val="1E328C"/>
                </a:solidFill>
              </a:rPr>
              <a:t>、“没有工作经费”及“时间太紧”等问题，这实际上是残联缺少对残疾人的摸底调查，各级工作队伍整合不到位，工作责任没有逐级压实的问题。由于残联没有真正了解残疾人的政策落实情况和需求情况，结果导致“底数不清楚”</a:t>
            </a:r>
            <a:r>
              <a:rPr lang="en-US" altLang="zh-CN" sz="1400" dirty="0" smtClean="0">
                <a:solidFill>
                  <a:srgbClr val="1E328C"/>
                </a:solidFill>
              </a:rPr>
              <a:t>“</a:t>
            </a:r>
            <a:r>
              <a:rPr lang="zh-CN" altLang="zh-CN" sz="1400" dirty="0" smtClean="0">
                <a:solidFill>
                  <a:srgbClr val="1E328C"/>
                </a:solidFill>
              </a:rPr>
              <a:t>情况想不起</a:t>
            </a:r>
            <a:r>
              <a:rPr lang="en-US" altLang="zh-CN" sz="1400" dirty="0" smtClean="0">
                <a:solidFill>
                  <a:srgbClr val="1E328C"/>
                </a:solidFill>
              </a:rPr>
              <a:t>”“</a:t>
            </a:r>
            <a:r>
              <a:rPr lang="zh-CN" altLang="zh-CN" sz="1400" dirty="0" smtClean="0">
                <a:solidFill>
                  <a:srgbClr val="1E328C"/>
                </a:solidFill>
              </a:rPr>
              <a:t>问题找不到</a:t>
            </a:r>
            <a:r>
              <a:rPr lang="en-US" altLang="zh-CN" sz="1400" dirty="0" smtClean="0">
                <a:solidFill>
                  <a:srgbClr val="1E328C"/>
                </a:solidFill>
              </a:rPr>
              <a:t>”“</a:t>
            </a:r>
            <a:r>
              <a:rPr lang="zh-CN" altLang="zh-CN" sz="1400" dirty="0" smtClean="0">
                <a:solidFill>
                  <a:srgbClr val="1E328C"/>
                </a:solidFill>
              </a:rPr>
              <a:t>服务</a:t>
            </a:r>
            <a:r>
              <a:rPr lang="zh-CN" altLang="en-US" sz="1400" dirty="0" smtClean="0">
                <a:solidFill>
                  <a:srgbClr val="1E328C"/>
                </a:solidFill>
              </a:rPr>
              <a:t>定不准</a:t>
            </a:r>
            <a:r>
              <a:rPr lang="en-US" altLang="zh-CN" sz="1400" dirty="0" smtClean="0">
                <a:solidFill>
                  <a:srgbClr val="1E328C"/>
                </a:solidFill>
              </a:rPr>
              <a:t>”</a:t>
            </a:r>
            <a:r>
              <a:rPr lang="zh-CN" altLang="zh-CN" sz="1400" dirty="0" smtClean="0">
                <a:solidFill>
                  <a:srgbClr val="1E328C"/>
                </a:solidFill>
              </a:rPr>
              <a:t>。</a:t>
            </a:r>
          </a:p>
        </p:txBody>
      </p:sp>
      <p:pic>
        <p:nvPicPr>
          <p:cNvPr id="91138" name="Picture 2" descr="http://p2.pccoo.cn/news/20140911/2014091109420542531607.jpg"/>
          <p:cNvPicPr>
            <a:picLocks noChangeAspect="1" noChangeArrowheads="1"/>
          </p:cNvPicPr>
          <p:nvPr/>
        </p:nvPicPr>
        <p:blipFill>
          <a:blip r:embed="rId3" cstate="print"/>
          <a:srcRect/>
          <a:stretch>
            <a:fillRect/>
          </a:stretch>
        </p:blipFill>
        <p:spPr bwMode="auto">
          <a:xfrm>
            <a:off x="5580112" y="1059582"/>
            <a:ext cx="2448272" cy="17301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timgsa.baidu.com/timg?image&amp;quality=80&amp;size=b9999_10000&amp;sec=1594208920189&amp;di=ac993a3752de30c50fba90504853315f&amp;imgtype=0&amp;src=http%3A%2F%2Fsem.g3img.com%2Fsite%2F34025997%2F20151106121744_42648.jpg"/>
          <p:cNvPicPr>
            <a:picLocks noChangeAspect="1" noChangeArrowheads="1"/>
          </p:cNvPicPr>
          <p:nvPr/>
        </p:nvPicPr>
        <p:blipFill>
          <a:blip r:embed="rId2" cstate="print"/>
          <a:srcRect/>
          <a:stretch>
            <a:fillRect/>
          </a:stretch>
        </p:blipFill>
        <p:spPr bwMode="auto">
          <a:xfrm>
            <a:off x="4780954" y="1275606"/>
            <a:ext cx="4363046" cy="2952328"/>
          </a:xfrm>
          <a:prstGeom prst="rect">
            <a:avLst/>
          </a:prstGeom>
          <a:noFill/>
        </p:spPr>
      </p:pic>
      <p:sp>
        <p:nvSpPr>
          <p:cNvPr id="2" name="内容占位符 1"/>
          <p:cNvSpPr>
            <a:spLocks noGrp="1"/>
          </p:cNvSpPr>
          <p:nvPr>
            <p:ph sz="quarter" idx="10"/>
          </p:nvPr>
        </p:nvSpPr>
        <p:spPr/>
        <p:txBody>
          <a:bodyPr/>
          <a:lstStyle/>
          <a:p>
            <a:r>
              <a:rPr lang="zh-CN" altLang="en-US" dirty="0" smtClean="0"/>
              <a:t>背景</a:t>
            </a:r>
          </a:p>
          <a:p>
            <a:endParaRPr lang="zh-CN" altLang="en-US" dirty="0"/>
          </a:p>
        </p:txBody>
      </p:sp>
      <p:sp>
        <p:nvSpPr>
          <p:cNvPr id="3" name="内容占位符 2"/>
          <p:cNvSpPr>
            <a:spLocks noGrp="1"/>
          </p:cNvSpPr>
          <p:nvPr>
            <p:ph sz="quarter" idx="11"/>
          </p:nvPr>
        </p:nvSpPr>
        <p:spPr/>
        <p:txBody>
          <a:bodyPr/>
          <a:lstStyle/>
          <a:p>
            <a:r>
              <a:rPr lang="zh-CN" altLang="en-US" dirty="0" smtClean="0"/>
              <a:t>借鉴</a:t>
            </a:r>
            <a:endParaRPr lang="zh-CN" altLang="en-US" dirty="0"/>
          </a:p>
        </p:txBody>
      </p:sp>
      <p:sp>
        <p:nvSpPr>
          <p:cNvPr id="4" name="矩形 3"/>
          <p:cNvSpPr/>
          <p:nvPr/>
        </p:nvSpPr>
        <p:spPr>
          <a:xfrm>
            <a:off x="1475656" y="1923678"/>
            <a:ext cx="3600400" cy="1708160"/>
          </a:xfrm>
          <a:prstGeom prst="rect">
            <a:avLst/>
          </a:prstGeom>
        </p:spPr>
        <p:txBody>
          <a:bodyPr wrap="square">
            <a:spAutoFit/>
          </a:bodyPr>
          <a:lstStyle/>
          <a:p>
            <a:pPr>
              <a:lnSpc>
                <a:spcPct val="150000"/>
              </a:lnSpc>
            </a:pPr>
            <a:r>
              <a:rPr lang="en-US" altLang="zh-CN" sz="1400" dirty="0" smtClean="0">
                <a:solidFill>
                  <a:srgbClr val="1E328C"/>
                </a:solidFill>
              </a:rPr>
              <a:t>        “</a:t>
            </a:r>
            <a:r>
              <a:rPr lang="zh-CN" altLang="zh-CN" sz="1400" dirty="0" smtClean="0">
                <a:solidFill>
                  <a:srgbClr val="1E328C"/>
                </a:solidFill>
              </a:rPr>
              <a:t>阳光入户</a:t>
            </a:r>
            <a:r>
              <a:rPr lang="en-US" altLang="zh-CN" sz="1400" dirty="0" smtClean="0">
                <a:solidFill>
                  <a:srgbClr val="1E328C"/>
                </a:solidFill>
              </a:rPr>
              <a:t>”</a:t>
            </a:r>
            <a:r>
              <a:rPr lang="zh-CN" altLang="zh-CN" sz="1400" dirty="0" smtClean="0">
                <a:solidFill>
                  <a:srgbClr val="1E328C"/>
                </a:solidFill>
              </a:rPr>
              <a:t>模式以残疾人权益保障为目标，以网络化、信息化和云平台为工具，按照“</a:t>
            </a:r>
            <a:r>
              <a:rPr lang="en-US" altLang="zh-CN" sz="1400" dirty="0" smtClean="0">
                <a:solidFill>
                  <a:srgbClr val="1E328C"/>
                </a:solidFill>
              </a:rPr>
              <a:t>6S</a:t>
            </a:r>
            <a:r>
              <a:rPr lang="zh-CN" altLang="zh-CN" sz="1400" dirty="0" smtClean="0">
                <a:solidFill>
                  <a:srgbClr val="1E328C"/>
                </a:solidFill>
              </a:rPr>
              <a:t>”要求，做好信息整理、政策整顿、问题清扫、动态清洁</a:t>
            </a:r>
            <a:r>
              <a:rPr lang="zh-CN" altLang="en-US" sz="1400" dirty="0" smtClean="0">
                <a:solidFill>
                  <a:srgbClr val="1E328C"/>
                </a:solidFill>
              </a:rPr>
              <a:t>、</a:t>
            </a:r>
            <a:r>
              <a:rPr lang="zh-CN" altLang="zh-CN" sz="1400" dirty="0" smtClean="0">
                <a:solidFill>
                  <a:srgbClr val="1E328C"/>
                </a:solidFill>
              </a:rPr>
              <a:t>素养提升、安全</a:t>
            </a:r>
            <a:r>
              <a:rPr lang="zh-CN" altLang="en-US" sz="1400" dirty="0" smtClean="0">
                <a:solidFill>
                  <a:srgbClr val="1E328C"/>
                </a:solidFill>
              </a:rPr>
              <a:t>保障</a:t>
            </a:r>
            <a:r>
              <a:rPr lang="zh-CN" altLang="zh-CN" sz="1400" dirty="0" smtClean="0">
                <a:solidFill>
                  <a:srgbClr val="1E328C"/>
                </a:solidFill>
              </a:rPr>
              <a:t>，实现残疾人权益保障的即时、精准、全覆盖。</a:t>
            </a:r>
            <a:endParaRPr lang="zh-CN" altLang="en-US" sz="1400" dirty="0">
              <a:solidFill>
                <a:srgbClr val="1E328C"/>
              </a:solidFill>
            </a:endParaRPr>
          </a:p>
        </p:txBody>
      </p:sp>
      <p:sp>
        <p:nvSpPr>
          <p:cNvPr id="7" name="矩形 6"/>
          <p:cNvSpPr/>
          <p:nvPr/>
        </p:nvSpPr>
        <p:spPr>
          <a:xfrm>
            <a:off x="1763688" y="1203598"/>
            <a:ext cx="1415772" cy="338554"/>
          </a:xfrm>
          <a:prstGeom prst="rect">
            <a:avLst/>
          </a:prstGeom>
        </p:spPr>
        <p:txBody>
          <a:bodyPr wrap="none">
            <a:spAutoFit/>
          </a:bodyPr>
          <a:lstStyle/>
          <a:p>
            <a:r>
              <a:rPr lang="en-US" altLang="zh-CN" sz="1600" dirty="0" smtClean="0">
                <a:solidFill>
                  <a:srgbClr val="1E328C"/>
                </a:solidFill>
              </a:rPr>
              <a:t>【</a:t>
            </a:r>
            <a:r>
              <a:rPr lang="zh-CN" altLang="en-US" sz="1600" dirty="0" smtClean="0">
                <a:solidFill>
                  <a:srgbClr val="1E328C"/>
                </a:solidFill>
              </a:rPr>
              <a:t>管理借鉴</a:t>
            </a:r>
            <a:r>
              <a:rPr lang="en-US" altLang="zh-CN" sz="1600" dirty="0" smtClean="0">
                <a:solidFill>
                  <a:srgbClr val="1E328C"/>
                </a:solidFill>
              </a:rPr>
              <a:t>】</a:t>
            </a:r>
            <a:endParaRPr lang="zh-CN" alt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活力">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21456</TotalTime>
  <Words>3474</Words>
  <Application>Microsoft Office PowerPoint</Application>
  <PresentationFormat>全屏显示(16:9)</PresentationFormat>
  <Paragraphs>222</Paragraphs>
  <Slides>52</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52</vt:i4>
      </vt:variant>
    </vt:vector>
  </HeadingPairs>
  <TitlesOfParts>
    <vt:vector size="54" baseType="lpstr">
      <vt:lpstr>Office 主题</vt:lpstr>
      <vt:lpstr>Image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sf zhu</dc:creator>
  <cp:lastModifiedBy>CJ</cp:lastModifiedBy>
  <cp:revision>513</cp:revision>
  <dcterms:created xsi:type="dcterms:W3CDTF">2014-12-28T07:15:34Z</dcterms:created>
  <dcterms:modified xsi:type="dcterms:W3CDTF">2020-07-10T06:13:33Z</dcterms:modified>
</cp:coreProperties>
</file>